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0" r:id="rId26"/>
    <p:sldId id="281" r:id="rId27"/>
    <p:sldId id="283" r:id="rId28"/>
    <p:sldId id="285" r:id="rId29"/>
    <p:sldId id="287" r:id="rId30"/>
    <p:sldId id="292" r:id="rId31"/>
    <p:sldId id="293" r:id="rId32"/>
    <p:sldId id="294" r:id="rId33"/>
    <p:sldId id="296" r:id="rId34"/>
    <p:sldId id="297" r:id="rId35"/>
    <p:sldId id="286" r:id="rId36"/>
    <p:sldId id="298" r:id="rId37"/>
    <p:sldId id="299" r:id="rId38"/>
    <p:sldId id="300" r:id="rId39"/>
    <p:sldId id="295" r:id="rId40"/>
    <p:sldId id="301" r:id="rId41"/>
    <p:sldId id="306" r:id="rId42"/>
    <p:sldId id="302" r:id="rId43"/>
    <p:sldId id="303" r:id="rId44"/>
    <p:sldId id="307" r:id="rId45"/>
    <p:sldId id="304" r:id="rId46"/>
    <p:sldId id="284" r:id="rId47"/>
    <p:sldId id="288" r:id="rId48"/>
    <p:sldId id="289" r:id="rId49"/>
    <p:sldId id="290" r:id="rId50"/>
    <p:sldId id="291" r:id="rId51"/>
    <p:sldId id="305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>
      <p:cViewPr varScale="1">
        <p:scale>
          <a:sx n="68" d="100"/>
          <a:sy n="68" d="100"/>
        </p:scale>
        <p:origin x="6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A0943E-A118-4409-88EB-A979646AD38B}" type="datetimeFigureOut">
              <a:rPr lang="de-CH" smtClean="0"/>
              <a:t>04.04.2018</a:t>
            </a:fld>
            <a:endParaRPr lang="de-CH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C4FF4-7F9B-4E36-A4C4-259101DC0AE2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89941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ED34A9-B0D4-4E68-B1DB-8475E40FF8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CH" dirty="0"/>
              <a:t>Zecken –</a:t>
            </a:r>
            <a:br>
              <a:rPr lang="de-CH" dirty="0"/>
            </a:br>
            <a:r>
              <a:rPr lang="de-CH" dirty="0"/>
              <a:t>kleine Tierchen mit grosser Wirkung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4917EC7C-B112-4D79-8DDC-F251216B41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de-CH" dirty="0"/>
          </a:p>
          <a:p>
            <a:r>
              <a:rPr lang="de-CH" dirty="0"/>
              <a:t>Mittwochsforum der LAEK, 4.4.2018</a:t>
            </a:r>
          </a:p>
          <a:p>
            <a:r>
              <a:rPr lang="de-CH" dirty="0"/>
              <a:t>Dr. med. Ecki Hermann</a:t>
            </a:r>
          </a:p>
        </p:txBody>
      </p:sp>
      <p:pic>
        <p:nvPicPr>
          <p:cNvPr id="4" name="12 Telephone">
            <a:hlinkClick r:id="" action="ppaction://media"/>
            <a:extLst>
              <a:ext uri="{FF2B5EF4-FFF2-40B4-BE49-F238E27FC236}">
                <a16:creationId xmlns:a16="http://schemas.microsoft.com/office/drawing/2014/main" id="{04A5D67D-85F8-4FBE-A05C-B9BB184994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26880" y="572403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32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87A0C-E8B4-4BE0-BF77-02F33ECB8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D761C99-42B2-44D0-8A29-B4CFDA1AF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FSME = Frühsommer </a:t>
            </a:r>
            <a:r>
              <a:rPr lang="de-CH" dirty="0" err="1"/>
              <a:t>Meningo</a:t>
            </a:r>
            <a:r>
              <a:rPr lang="de-CH" dirty="0"/>
              <a:t> Enzephalitis</a:t>
            </a:r>
          </a:p>
          <a:p>
            <a:r>
              <a:rPr lang="de-CH" dirty="0"/>
              <a:t>Hirnhautentzündung – Meningitis</a:t>
            </a:r>
          </a:p>
          <a:p>
            <a:r>
              <a:rPr lang="de-CH" dirty="0"/>
              <a:t>Hirnentzündung – Enzephalitis</a:t>
            </a:r>
          </a:p>
          <a:p>
            <a:r>
              <a:rPr lang="de-CH" dirty="0"/>
              <a:t>Übertragung über den Speichel der Zecke rasch nach dem Stich</a:t>
            </a:r>
          </a:p>
          <a:p>
            <a:r>
              <a:rPr lang="de-CH" dirty="0"/>
              <a:t>Inkubationszeit 2-28 Tage</a:t>
            </a:r>
          </a:p>
          <a:p>
            <a:r>
              <a:rPr lang="de-CH" dirty="0"/>
              <a:t>Biphasischer Verlauf</a:t>
            </a:r>
          </a:p>
          <a:p>
            <a:pPr lvl="1"/>
            <a:r>
              <a:rPr lang="de-CH" dirty="0"/>
              <a:t>Prodromalstadium – grippeartig</a:t>
            </a:r>
          </a:p>
          <a:p>
            <a:pPr lvl="1"/>
            <a:r>
              <a:rPr lang="de-CH" dirty="0"/>
              <a:t>Krankheit – Symptome</a:t>
            </a:r>
          </a:p>
          <a:p>
            <a:r>
              <a:rPr lang="de-CH" dirty="0"/>
              <a:t>Keine Symptome, Grippe, oder Befall Nervensystem</a:t>
            </a:r>
          </a:p>
          <a:p>
            <a:endParaRPr lang="de-CH" dirty="0"/>
          </a:p>
          <a:p>
            <a:pPr marL="457200" lvl="1" indent="0">
              <a:buNone/>
            </a:pPr>
            <a:endParaRPr lang="de-CH" dirty="0"/>
          </a:p>
          <a:p>
            <a:pPr lvl="1"/>
            <a:endParaRPr lang="de-CH" dirty="0"/>
          </a:p>
          <a:p>
            <a:pPr lvl="1"/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31C84E0-9693-45DA-86C0-589DF90D9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57129F-5350-439C-B001-7A8D1D88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A0A5EB8-9AA2-4EFA-8E56-5B75AF038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480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4196C8-82A7-414B-8D3F-68FE628C8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200F48-6CF4-40E1-A632-D0A1E66A5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CH" dirty="0"/>
              <a:t>In FL und CH meist nur Meningitis</a:t>
            </a:r>
          </a:p>
          <a:p>
            <a:r>
              <a:rPr lang="de-CH" dirty="0"/>
              <a:t>Symptome</a:t>
            </a:r>
          </a:p>
          <a:p>
            <a:pPr lvl="1"/>
            <a:r>
              <a:rPr lang="de-CH" dirty="0"/>
              <a:t>Kopfschmerzen</a:t>
            </a:r>
          </a:p>
          <a:p>
            <a:pPr lvl="1"/>
            <a:r>
              <a:rPr lang="de-CH" dirty="0"/>
              <a:t>Nackenschmerzen</a:t>
            </a:r>
          </a:p>
          <a:p>
            <a:pPr lvl="1"/>
            <a:r>
              <a:rPr lang="de-CH" dirty="0"/>
              <a:t>Gedächtnisstörungen</a:t>
            </a:r>
          </a:p>
          <a:p>
            <a:pPr lvl="1"/>
            <a:r>
              <a:rPr lang="de-CH" dirty="0"/>
              <a:t>Hörstörungen</a:t>
            </a:r>
          </a:p>
          <a:p>
            <a:pPr lvl="1"/>
            <a:r>
              <a:rPr lang="de-CH" dirty="0"/>
              <a:t>Emotionale und neuropsychologische Veränderungen</a:t>
            </a:r>
          </a:p>
          <a:p>
            <a:pPr lvl="1"/>
            <a:r>
              <a:rPr lang="de-CH" dirty="0"/>
              <a:t>Gangstörungen</a:t>
            </a:r>
          </a:p>
          <a:p>
            <a:pPr lvl="1"/>
            <a:r>
              <a:rPr lang="de-CH" dirty="0"/>
              <a:t>Paresen (Lähmungen)</a:t>
            </a:r>
          </a:p>
          <a:p>
            <a:pPr lvl="1"/>
            <a:r>
              <a:rPr lang="de-CH" dirty="0"/>
              <a:t>Dementielle Entwicklung</a:t>
            </a:r>
          </a:p>
          <a:p>
            <a:pPr lvl="1"/>
            <a:r>
              <a:rPr lang="de-CH" dirty="0"/>
              <a:t>Beatmungspflicht</a:t>
            </a:r>
          </a:p>
          <a:p>
            <a:pPr lvl="1"/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22A014-4C04-4A44-9ECC-213BAFD41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F251C2F-E641-4428-A93A-4B5104744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91E4A15-9771-4804-870C-89178400B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012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360F57-3BE6-482F-9D27-7213B5B17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452DED-2DDA-47B4-862C-3A539D3470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Selten tödlich</a:t>
            </a:r>
          </a:p>
          <a:p>
            <a:r>
              <a:rPr lang="de-CH" dirty="0"/>
              <a:t>Kann in jedem Alter vorkommen</a:t>
            </a:r>
          </a:p>
          <a:p>
            <a:pPr lvl="1"/>
            <a:r>
              <a:rPr lang="de-CH" dirty="0"/>
              <a:t>Gehäuft bei Männern</a:t>
            </a:r>
          </a:p>
          <a:p>
            <a:pPr lvl="1"/>
            <a:r>
              <a:rPr lang="de-CH" dirty="0"/>
              <a:t>Bei Kindern (</a:t>
            </a:r>
            <a:r>
              <a:rPr lang="de-CH" dirty="0" err="1"/>
              <a:t>va</a:t>
            </a:r>
            <a:r>
              <a:rPr lang="de-CH" dirty="0"/>
              <a:t> unter 6 J.) milderer Verlauf</a:t>
            </a:r>
          </a:p>
          <a:p>
            <a:r>
              <a:rPr lang="de-CH" dirty="0"/>
              <a:t>Selten </a:t>
            </a:r>
            <a:r>
              <a:rPr lang="de-CH" dirty="0" err="1"/>
              <a:t>extraneural</a:t>
            </a:r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7949DE-F6E2-4AA3-9AA0-9A0374840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C092B2-AEA2-428E-B95A-ECD9716CB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D3E83F-6DC7-402C-9363-0D05DE55D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186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9E37AF-DF03-45CB-A27C-428500060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 - Diagnostik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1DA60F2-2747-42F1-AAB2-2725161B5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Anamnese</a:t>
            </a:r>
          </a:p>
          <a:p>
            <a:r>
              <a:rPr lang="de-CH" dirty="0"/>
              <a:t>Klinik</a:t>
            </a:r>
          </a:p>
          <a:p>
            <a:r>
              <a:rPr lang="de-CH" dirty="0"/>
              <a:t>Labor</a:t>
            </a:r>
          </a:p>
          <a:p>
            <a:pPr lvl="1"/>
            <a:r>
              <a:rPr lang="de-CH" dirty="0"/>
              <a:t>Bluttest: </a:t>
            </a:r>
            <a:r>
              <a:rPr lang="de-CH" dirty="0" err="1"/>
              <a:t>IgM</a:t>
            </a:r>
            <a:r>
              <a:rPr lang="de-CH" dirty="0"/>
              <a:t>, </a:t>
            </a:r>
            <a:r>
              <a:rPr lang="de-CH" dirty="0" err="1"/>
              <a:t>IgG</a:t>
            </a:r>
            <a:endParaRPr lang="de-CH" dirty="0"/>
          </a:p>
          <a:p>
            <a:pPr lvl="1"/>
            <a:r>
              <a:rPr lang="de-CH" dirty="0"/>
              <a:t>Liquor Untersuch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868306-C354-4C15-980D-063B1304D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3F367F5-7952-481F-9462-61775F0C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B9C51FF-DDC9-4532-946C-FC782382C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29649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2A0C78-4C9D-45B8-8238-95EB710AB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 - Therapie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E1435A9-8FF1-471A-AA47-108C93DAAF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Keine</a:t>
            </a:r>
          </a:p>
          <a:p>
            <a:r>
              <a:rPr lang="de-CH" dirty="0"/>
              <a:t>Nur symptomlimitiert</a:t>
            </a:r>
          </a:p>
          <a:p>
            <a:pPr lvl="1"/>
            <a:r>
              <a:rPr lang="de-CH" dirty="0" err="1"/>
              <a:t>Hospitalisation</a:t>
            </a:r>
            <a:r>
              <a:rPr lang="de-CH" dirty="0"/>
              <a:t> bis zur Beatmungspflicht</a:t>
            </a:r>
          </a:p>
          <a:p>
            <a:pPr lvl="1"/>
            <a:endParaRPr lang="de-CH" dirty="0"/>
          </a:p>
          <a:p>
            <a:r>
              <a:rPr lang="de-CH" dirty="0"/>
              <a:t>Prävention</a:t>
            </a:r>
          </a:p>
          <a:p>
            <a:endParaRPr lang="de-CH" dirty="0"/>
          </a:p>
          <a:p>
            <a:r>
              <a:rPr lang="de-CH" dirty="0"/>
              <a:t>Zecke richtig entfernen (Mensch und Haustier), Desinfektion, Beobachten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17F610-EFCA-4922-91E4-DD4A7026D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B3FC9E-112E-4BE8-9258-E3AE61EF4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C0EB62-5F6D-4F1A-AC8B-2A62243AD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349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873CBA-05B3-4B2A-B26D-EB094B003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 - </a:t>
            </a:r>
            <a:r>
              <a:rPr lang="de-CH" dirty="0" err="1"/>
              <a:t>Lyme</a:t>
            </a:r>
            <a:r>
              <a:rPr lang="de-CH" dirty="0"/>
              <a:t> Disease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676E2E7-0121-44BC-836B-BE011D2AB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Oktober 1975 zwei Mütter in </a:t>
            </a:r>
            <a:r>
              <a:rPr lang="de-CH" dirty="0" err="1"/>
              <a:t>Lyme</a:t>
            </a:r>
            <a:r>
              <a:rPr lang="de-CH" dirty="0"/>
              <a:t> (USA) zum Arzt</a:t>
            </a:r>
          </a:p>
          <a:p>
            <a:pPr lvl="1"/>
            <a:r>
              <a:rPr lang="de-CH" dirty="0"/>
              <a:t>Häufige Gelenksentzündungen (Arthritis) bei Kindern und Nachbarn</a:t>
            </a:r>
          </a:p>
          <a:p>
            <a:pPr lvl="1"/>
            <a:r>
              <a:rPr lang="de-CH" dirty="0"/>
              <a:t>In Verbindung mit Zeckenbiss und Hautflecken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95652EF-5AE9-495F-A983-04D9FA63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122C08-05D7-47DE-940B-485A32988B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66F63E-8B5E-4470-97DB-48A13DCF4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3660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64371A-05F0-47BA-A103-47BB5B818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050F90AE-08FB-4991-9375-CCA0A5047A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69"/>
          <a:stretch/>
        </p:blipFill>
        <p:spPr>
          <a:xfrm>
            <a:off x="1693195" y="699204"/>
            <a:ext cx="10148901" cy="553468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42DA64D-8CC1-4576-BA81-449489A32A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EB5BB2-0C63-4E74-8DDC-73086A697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5454E7-18D5-4D94-93E0-57D964343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033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A40FDB-5917-4DA9-8B14-9E83DC8BD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072B3B5-2211-45A8-A286-C38508E5D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Willi </a:t>
            </a:r>
            <a:r>
              <a:rPr lang="de-CH" dirty="0" err="1"/>
              <a:t>Burgdorfer</a:t>
            </a:r>
            <a:r>
              <a:rPr lang="de-CH" dirty="0"/>
              <a:t>, Forscher, Auslandsschweizer</a:t>
            </a:r>
          </a:p>
          <a:p>
            <a:r>
              <a:rPr lang="de-CH" dirty="0"/>
              <a:t>Forscherkollege in der Schweiz (Neuenburg)</a:t>
            </a:r>
          </a:p>
          <a:p>
            <a:endParaRPr lang="de-CH" dirty="0"/>
          </a:p>
          <a:p>
            <a:pPr marL="0" indent="0">
              <a:buNone/>
            </a:pPr>
            <a:r>
              <a:rPr lang="de-CH" dirty="0">
                <a:sym typeface="Wingdings" panose="05000000000000000000" pitchFamily="2" charset="2"/>
              </a:rPr>
              <a:t>	 Entdeckung Bakterie (Spirochäte): </a:t>
            </a:r>
          </a:p>
          <a:p>
            <a:pPr marL="0" indent="0">
              <a:buNone/>
            </a:pPr>
            <a:r>
              <a:rPr lang="de-CH" dirty="0">
                <a:sym typeface="Wingdings" panose="05000000000000000000" pitchFamily="2" charset="2"/>
              </a:rPr>
              <a:t>		</a:t>
            </a:r>
            <a:r>
              <a:rPr lang="de-CH" b="1" i="1" dirty="0" err="1">
                <a:sym typeface="Wingdings" panose="05000000000000000000" pitchFamily="2" charset="2"/>
              </a:rPr>
              <a:t>Borrelia</a:t>
            </a:r>
            <a:r>
              <a:rPr lang="de-CH" b="1" i="1" dirty="0">
                <a:sym typeface="Wingdings" panose="05000000000000000000" pitchFamily="2" charset="2"/>
              </a:rPr>
              <a:t> </a:t>
            </a:r>
            <a:r>
              <a:rPr lang="de-CH" b="1" i="1" dirty="0" err="1">
                <a:sym typeface="Wingdings" panose="05000000000000000000" pitchFamily="2" charset="2"/>
              </a:rPr>
              <a:t>burgdorferi</a:t>
            </a:r>
            <a:endParaRPr lang="de-CH" b="1" i="1" dirty="0">
              <a:sym typeface="Wingdings" panose="05000000000000000000" pitchFamily="2" charset="2"/>
            </a:endParaRP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891DFBF-926D-4C1D-BAE3-4A76F42F2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3825B45-9C48-4CFF-B654-22E064500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21E9AB6-DD13-4638-A0D7-64E4F4685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3385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F7D17-3C5B-4A24-8552-C4A9FFD40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C35D9E-8DB8-457E-AC6E-C2BD79684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Übertragung bei Blutmahlzeit </a:t>
            </a:r>
          </a:p>
          <a:p>
            <a:r>
              <a:rPr lang="de-CH" dirty="0"/>
              <a:t>Gefährlichsten: Nymphen</a:t>
            </a:r>
          </a:p>
          <a:p>
            <a:pPr lvl="1"/>
            <a:r>
              <a:rPr lang="de-CH" dirty="0"/>
              <a:t>Aktiv, wenn man sich häufig im Wald befindet</a:t>
            </a:r>
          </a:p>
          <a:p>
            <a:pPr lvl="1"/>
            <a:r>
              <a:rPr lang="de-CH" dirty="0"/>
              <a:t>Klein, später entdeckt, können länger Krankheit übertragen</a:t>
            </a:r>
          </a:p>
          <a:p>
            <a:r>
              <a:rPr lang="de-CH" dirty="0"/>
              <a:t>Am wenigsten gefährlich: Männchen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4D8947-CBC0-45DF-907E-D7AE873039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E64D70E-3AC6-49CB-B3B6-2B8A4A418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F742F23-B41B-4E52-ABC5-717E2E70F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997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4F97A-DC9F-4584-A464-A6B32C8A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4ECC262-7E6C-4211-B6F1-C0E039E5C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Erkrankung nach 24 Stunden bis 4 Wochen</a:t>
            </a:r>
          </a:p>
          <a:p>
            <a:r>
              <a:rPr lang="de-CH" dirty="0"/>
              <a:t>Grösser werdender roter Hautfleck</a:t>
            </a:r>
          </a:p>
          <a:p>
            <a:pPr lvl="1"/>
            <a:r>
              <a:rPr lang="de-CH" dirty="0"/>
              <a:t>Erythema </a:t>
            </a:r>
            <a:r>
              <a:rPr lang="de-CH" dirty="0" err="1"/>
              <a:t>chronicum</a:t>
            </a:r>
            <a:r>
              <a:rPr lang="de-CH" dirty="0"/>
              <a:t> migrans</a:t>
            </a:r>
          </a:p>
          <a:p>
            <a:pPr lvl="1"/>
            <a:r>
              <a:rPr lang="de-CH" dirty="0"/>
              <a:t>Meist kreisförmig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8BEA43-0D73-4FBE-919B-9BB61DB7B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48F7597-8EF6-4DD0-AE85-D29E57D41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6CE355-BCD4-4FF8-8E6D-EA64A82E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5571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14D3BC-31CA-44EB-9BC2-E5AB56DE60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Wer bin ich?</a:t>
            </a:r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381AF2B-7A1F-4114-A134-C9DC43035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97470" y="1598613"/>
            <a:ext cx="3519170" cy="3237547"/>
          </a:xfr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3E6B8E5-3B56-475E-8E81-13D5FC586E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4807268" cy="4262436"/>
          </a:xfrm>
        </p:spPr>
        <p:txBody>
          <a:bodyPr/>
          <a:lstStyle/>
          <a:p>
            <a:r>
              <a:rPr lang="de-CH" dirty="0"/>
              <a:t>Hausarzt und Sportmediziner seit 1999 in Schaan</a:t>
            </a:r>
          </a:p>
          <a:p>
            <a:r>
              <a:rPr lang="de-CH" dirty="0"/>
              <a:t>Praxis </a:t>
            </a:r>
            <a:r>
              <a:rPr lang="de-CH" dirty="0" err="1"/>
              <a:t>Drs</a:t>
            </a:r>
            <a:r>
              <a:rPr lang="de-CH" dirty="0"/>
              <a:t>. Hermann, Marxer &amp; Sprenger </a:t>
            </a:r>
            <a:r>
              <a:rPr lang="de-CH" dirty="0" err="1"/>
              <a:t>Medicare</a:t>
            </a:r>
            <a:r>
              <a:rPr lang="de-CH" dirty="0"/>
              <a:t> AG </a:t>
            </a:r>
          </a:p>
          <a:p>
            <a:r>
              <a:rPr lang="de-CH" dirty="0"/>
              <a:t>Medizinischer Leiter THE </a:t>
            </a:r>
            <a:r>
              <a:rPr lang="de-CH" dirty="0" err="1"/>
              <a:t>Physio</a:t>
            </a:r>
            <a:r>
              <a:rPr lang="de-CH" dirty="0"/>
              <a:t> Anstalt</a:t>
            </a:r>
          </a:p>
          <a:p>
            <a:r>
              <a:rPr lang="de-CH" dirty="0"/>
              <a:t>Medical Team LOC, LFV, Special Olympics</a:t>
            </a:r>
          </a:p>
          <a:p>
            <a:r>
              <a:rPr lang="de-CH" dirty="0"/>
              <a:t>Arzt bei FIFA Fussball WM Brasil 2014, Olympiade Rio 2016 und aktuell WM Russia 2018</a:t>
            </a:r>
          </a:p>
          <a:p>
            <a:r>
              <a:rPr lang="de-CH" dirty="0"/>
              <a:t>Studie </a:t>
            </a:r>
            <a:r>
              <a:rPr lang="de-CH" i="1" dirty="0"/>
              <a:t>Fit trotz Alltag</a:t>
            </a:r>
            <a:r>
              <a:rPr lang="de-CH" dirty="0"/>
              <a:t> (</a:t>
            </a:r>
            <a:r>
              <a:rPr lang="de-CH" dirty="0" err="1"/>
              <a:t>Medicare</a:t>
            </a:r>
            <a:r>
              <a:rPr lang="de-CH" dirty="0"/>
              <a:t> und AGD)</a:t>
            </a:r>
          </a:p>
          <a:p>
            <a:r>
              <a:rPr lang="de-CH" dirty="0"/>
              <a:t>Vorträge und Referate</a:t>
            </a:r>
          </a:p>
          <a:p>
            <a:r>
              <a:rPr lang="de-CH" dirty="0"/>
              <a:t>MBA in Entrepreneurship</a:t>
            </a:r>
          </a:p>
          <a:p>
            <a:r>
              <a:rPr lang="de-CH" dirty="0"/>
              <a:t>Projekte im sozialen Bereich</a:t>
            </a:r>
          </a:p>
          <a:p>
            <a:endParaRPr lang="de-CH" dirty="0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399E447B-DA5A-44D4-BB12-13CEC02BF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4733A940-40D9-4363-9878-6E05D5E79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F326D07-2AC1-4283-9BC5-7EC62E7D7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1517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7F274F-E849-43FF-B318-751B254BC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1B6D425-EAE3-4388-9C61-31257E1AF5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534"/>
          <a:stretch/>
        </p:blipFill>
        <p:spPr>
          <a:xfrm>
            <a:off x="2430609" y="746280"/>
            <a:ext cx="7330781" cy="5365439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1EE5FDD-004F-4845-A862-E4E23427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583D095-83F5-4495-9EF5-82250E19E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B132A30-6EE8-4C02-97B7-F4FC5B0B18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639F43D-ABE3-4AD1-BFC1-94548C4C916B}"/>
              </a:ext>
            </a:extLst>
          </p:cNvPr>
          <p:cNvSpPr txBox="1"/>
          <p:nvPr/>
        </p:nvSpPr>
        <p:spPr>
          <a:xfrm>
            <a:off x="8891030" y="5834720"/>
            <a:ext cx="37895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2986085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4E1C3E-B2E0-45A5-9F50-D0B3F1F1B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F3D30022-6D47-4BAF-9D9F-678B64881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81" t="714" r="968" b="1085"/>
          <a:stretch/>
        </p:blipFill>
        <p:spPr>
          <a:xfrm>
            <a:off x="2348845" y="717286"/>
            <a:ext cx="7494310" cy="542342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B3649A6-7D30-4FAE-9237-F659CF105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AA45EE-7550-465C-B380-9E9FE83C6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55C586-04FE-44E8-BDE8-A0D3216F1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9C675CB-263D-43A2-AE5C-3355A218F849}"/>
              </a:ext>
            </a:extLst>
          </p:cNvPr>
          <p:cNvSpPr/>
          <p:nvPr/>
        </p:nvSpPr>
        <p:spPr>
          <a:xfrm>
            <a:off x="8923246" y="5775588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32459583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8EBBB8-44AF-47B4-B92E-2A9036F4D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CAEBB1-984E-48D3-A5C6-A664BF6BC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Stadium I</a:t>
            </a:r>
          </a:p>
          <a:p>
            <a:pPr lvl="1"/>
            <a:r>
              <a:rPr lang="de-CH" dirty="0"/>
              <a:t>Grippeartige Symptome</a:t>
            </a:r>
          </a:p>
          <a:p>
            <a:pPr lvl="1"/>
            <a:r>
              <a:rPr lang="de-CH" dirty="0"/>
              <a:t>Geschwollene Lymphknoten</a:t>
            </a:r>
          </a:p>
          <a:p>
            <a:pPr lvl="1"/>
            <a:r>
              <a:rPr lang="de-CH" dirty="0"/>
              <a:t>Erythema </a:t>
            </a:r>
            <a:r>
              <a:rPr lang="de-CH" dirty="0" err="1"/>
              <a:t>chronicum</a:t>
            </a:r>
            <a:r>
              <a:rPr lang="de-CH" dirty="0"/>
              <a:t> migrans</a:t>
            </a:r>
          </a:p>
          <a:p>
            <a:pPr lvl="1"/>
            <a:r>
              <a:rPr lang="de-CH" dirty="0" err="1"/>
              <a:t>Lymphozytom</a:t>
            </a:r>
            <a:r>
              <a:rPr lang="de-CH" dirty="0"/>
              <a:t> (am Ohr bei Kindern)</a:t>
            </a:r>
          </a:p>
          <a:p>
            <a:pPr lvl="1"/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B76E110-8FC0-43F3-B430-93E08462F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10042F-99CA-4EFB-90A5-31484103A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523AFF-23DF-4E62-8856-1BB7A189E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1033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30945D-DD14-4A72-BA65-CFDD00DC6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4E5256-27C9-4FFB-9ED3-C8BBC7547B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Stadium II</a:t>
            </a:r>
          </a:p>
          <a:p>
            <a:pPr lvl="1"/>
            <a:r>
              <a:rPr lang="de-CH" dirty="0"/>
              <a:t>Grössere und mehrere Hautveränderungen</a:t>
            </a:r>
          </a:p>
          <a:p>
            <a:pPr lvl="1"/>
            <a:r>
              <a:rPr lang="de-CH" dirty="0"/>
              <a:t>Befall von Gelenken (Arthralgien, Arthritis) </a:t>
            </a:r>
          </a:p>
          <a:p>
            <a:pPr lvl="1"/>
            <a:r>
              <a:rPr lang="de-CH" dirty="0"/>
              <a:t>Schmerzen und Entzündungen der Muskeln, Sehnen, Faszien</a:t>
            </a:r>
          </a:p>
          <a:p>
            <a:pPr lvl="1"/>
            <a:r>
              <a:rPr lang="de-CH" dirty="0"/>
              <a:t>Befall innere Organe</a:t>
            </a:r>
          </a:p>
          <a:p>
            <a:pPr lvl="2"/>
            <a:r>
              <a:rPr lang="de-CH" dirty="0"/>
              <a:t>Herz</a:t>
            </a:r>
          </a:p>
          <a:p>
            <a:pPr lvl="2"/>
            <a:r>
              <a:rPr lang="de-CH" dirty="0"/>
              <a:t>Gehirn und Hirnhäute</a:t>
            </a:r>
          </a:p>
          <a:p>
            <a:pPr lvl="1"/>
            <a:r>
              <a:rPr lang="de-CH" dirty="0"/>
              <a:t>Nerven (Gehör, Augen, Gesicht)</a:t>
            </a:r>
          </a:p>
          <a:p>
            <a:pPr lvl="1"/>
            <a:r>
              <a:rPr lang="de-CH" dirty="0"/>
              <a:t>Chronische Müdigkeit </a:t>
            </a:r>
          </a:p>
          <a:p>
            <a:pPr lvl="1"/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9D0A88-7104-4A40-9F84-F958DE92C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95DA850-FB42-4A2E-8EB2-806CEFFD7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8BA060-AEF0-47C8-8538-3241DFC33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093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BE0137-0D0C-4012-A726-F77EDD641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CDD9CF4-23E9-4373-AA76-8E9C44442D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85" t="2339" r="2299" b="1590"/>
          <a:stretch/>
        </p:blipFill>
        <p:spPr>
          <a:xfrm>
            <a:off x="5069139" y="501260"/>
            <a:ext cx="3959257" cy="599957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C82D3C3-2E8C-4611-8078-5D97B087B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AA6613-46D9-4162-9217-75F26CD38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A0DF64E-D627-4496-9AF0-1CC9CDF6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46107D8-1F49-4B81-A8C7-D04A82F9469C}"/>
              </a:ext>
            </a:extLst>
          </p:cNvPr>
          <p:cNvSpPr/>
          <p:nvPr/>
        </p:nvSpPr>
        <p:spPr>
          <a:xfrm>
            <a:off x="8183293" y="6233890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21452683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6501B48-0DF9-4B42-A7DF-E4E518AFF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6FFCAAB-9B6A-4509-ACD5-BCF2DCE29E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Stadium III</a:t>
            </a:r>
          </a:p>
          <a:p>
            <a:pPr lvl="1"/>
            <a:r>
              <a:rPr lang="de-CH" dirty="0"/>
              <a:t>Chronisches Stadium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35453C-53AB-48EE-AEB5-C72E38664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541BBEB-EC3E-43A3-9651-133B7DAA1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A78C8C5-D4AA-49D2-8308-F21E08BCE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3694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878A82-72F0-4C6E-A158-6AD0EED68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 - Diagnostik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022233F-2799-46CF-B6C8-200557822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Anamnese</a:t>
            </a:r>
          </a:p>
          <a:p>
            <a:r>
              <a:rPr lang="de-CH" dirty="0"/>
              <a:t>Klinik</a:t>
            </a:r>
          </a:p>
          <a:p>
            <a:pPr lvl="1"/>
            <a:r>
              <a:rPr lang="de-CH" dirty="0"/>
              <a:t>Nach Zeckenentfernung Stichstelle beobachten, bis 4 Wochen</a:t>
            </a:r>
          </a:p>
          <a:p>
            <a:r>
              <a:rPr lang="de-CH" dirty="0"/>
              <a:t>Labor</a:t>
            </a:r>
          </a:p>
          <a:p>
            <a:pPr lvl="1"/>
            <a:r>
              <a:rPr lang="de-CH" dirty="0"/>
              <a:t>untergeordnete Rolle: </a:t>
            </a:r>
            <a:r>
              <a:rPr lang="de-CH" dirty="0" err="1"/>
              <a:t>IgG</a:t>
            </a:r>
            <a:r>
              <a:rPr lang="de-CH" dirty="0"/>
              <a:t>, </a:t>
            </a:r>
            <a:r>
              <a:rPr lang="de-CH" dirty="0" err="1"/>
              <a:t>IgM</a:t>
            </a:r>
            <a:endParaRPr lang="de-CH" dirty="0"/>
          </a:p>
          <a:p>
            <a:pPr lvl="2"/>
            <a:r>
              <a:rPr lang="de-CH" dirty="0"/>
              <a:t>Verlaufskontrolle (</a:t>
            </a:r>
            <a:r>
              <a:rPr lang="de-CH" dirty="0" err="1"/>
              <a:t>Serokonversion</a:t>
            </a:r>
            <a:r>
              <a:rPr lang="de-CH" dirty="0"/>
              <a:t>)</a:t>
            </a:r>
          </a:p>
          <a:p>
            <a:pPr lvl="1"/>
            <a:r>
              <a:rPr lang="de-CH" dirty="0"/>
              <a:t>Aus Gelenkspunktion, Gewebe, Liquor sehr schwierig</a:t>
            </a:r>
          </a:p>
          <a:p>
            <a:endParaRPr lang="de-CH" dirty="0"/>
          </a:p>
          <a:p>
            <a:pPr lvl="1"/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3F57A-8B0B-4D5D-9CA4-39B48FC67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5F03531-AD09-4402-9C31-21592405E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3CCA7A-5BB1-4853-A28A-5247B3EF0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164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39C01C-0526-4B6B-A705-0388A7B9F1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4DE57FD-6CAA-4138-8BE5-DCA69DE249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45" t="1151" r="1487" b="1583"/>
          <a:stretch/>
        </p:blipFill>
        <p:spPr>
          <a:xfrm>
            <a:off x="5235207" y="696690"/>
            <a:ext cx="3627121" cy="55372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394B96-EA25-4406-96EA-F1AF687CF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8EBDAC-B78F-4727-9BA1-352B3B324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5563066-8EF7-4BCC-9207-758F8F31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9EAA3E60-C79A-4B74-9C9B-8B9832F2D842}"/>
              </a:ext>
            </a:extLst>
          </p:cNvPr>
          <p:cNvSpPr/>
          <p:nvPr/>
        </p:nvSpPr>
        <p:spPr>
          <a:xfrm>
            <a:off x="8017225" y="5884311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26425025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BF56F-0506-4DF5-ABFC-B9299BA2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B6589699-D5FD-40F0-9DB7-04008D6DE1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37" t="1477" b="1715"/>
          <a:stretch/>
        </p:blipFill>
        <p:spPr>
          <a:xfrm>
            <a:off x="4525889" y="676362"/>
            <a:ext cx="3746644" cy="5505275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4D5E79-F9E8-4B44-BCEE-EDBD61A2C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94C5B5-000A-426B-9249-A3207D60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73A525-2D4E-4015-AD88-FE071C034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7F8145B-663E-4852-BF2D-51788F44967A}"/>
              </a:ext>
            </a:extLst>
          </p:cNvPr>
          <p:cNvSpPr/>
          <p:nvPr/>
        </p:nvSpPr>
        <p:spPr>
          <a:xfrm>
            <a:off x="7627805" y="5832683"/>
            <a:ext cx="64472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Satz</a:t>
            </a:r>
          </a:p>
        </p:txBody>
      </p:sp>
    </p:spTree>
    <p:extLst>
      <p:ext uri="{BB962C8B-B14F-4D97-AF65-F5344CB8AC3E}">
        <p14:creationId xmlns:p14="http://schemas.microsoft.com/office/powerpoint/2010/main" val="3109284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DF6D1B-EE26-4A71-A897-29CED0E76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280E34D-C584-4AB1-9773-59EB8D6F8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37" t="1571"/>
          <a:stretch/>
        </p:blipFill>
        <p:spPr>
          <a:xfrm>
            <a:off x="2069622" y="898950"/>
            <a:ext cx="8659177" cy="506010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CDBBD01-23AF-43AA-A7C2-AC9EB89E7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6D5D7D-6325-4724-A2BE-7F68AA28E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8391FF-FC55-49EE-ABEE-D678516D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8B7FE5B-56D1-415E-B7D9-D0D5C16AC3C5}"/>
              </a:ext>
            </a:extLst>
          </p:cNvPr>
          <p:cNvSpPr/>
          <p:nvPr/>
        </p:nvSpPr>
        <p:spPr>
          <a:xfrm>
            <a:off x="9786659" y="5626560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3683720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0C2283-6D04-4EAB-BC4B-0048E0556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A64AC04-0FC7-42D1-8F9C-431918F42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Spinnentiere (8 Beine)</a:t>
            </a:r>
          </a:p>
          <a:p>
            <a:r>
              <a:rPr lang="de-CH" dirty="0"/>
              <a:t>Ideal angepasst</a:t>
            </a:r>
          </a:p>
          <a:p>
            <a:r>
              <a:rPr lang="de-CH" dirty="0"/>
              <a:t>Leben als Parasiten</a:t>
            </a:r>
          </a:p>
          <a:p>
            <a:r>
              <a:rPr lang="de-CH" dirty="0"/>
              <a:t>Wirte: Tiere und der Mensch</a:t>
            </a:r>
          </a:p>
          <a:p>
            <a:r>
              <a:rPr lang="de-CH" dirty="0"/>
              <a:t>Brauchen eine Blutmahlzeit um sich weiter entwickeln zu können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29538D-9419-4B81-8831-87909B40B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11AE86E-2ACF-445F-B033-1C9A537CA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2D981A-6409-471D-AA16-BE7EAA71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657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BDFF97-8217-4F06-9F3C-B2CD1DD2B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29B039C2-714A-437B-B79B-BCF6A0B336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1" r="1052" b="1042"/>
          <a:stretch/>
        </p:blipFill>
        <p:spPr>
          <a:xfrm>
            <a:off x="2917561" y="756496"/>
            <a:ext cx="8262413" cy="534500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A8DC98E-EFA4-4EF9-9682-A0F991B7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4E31784-49A8-43E2-A85A-69FD95245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9262483-BDF3-4708-ABE2-9ECDA78D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1DEC1DD7-3D9F-4F18-B169-B7C45ECF9AC5}"/>
              </a:ext>
            </a:extLst>
          </p:cNvPr>
          <p:cNvSpPr/>
          <p:nvPr/>
        </p:nvSpPr>
        <p:spPr>
          <a:xfrm>
            <a:off x="10334871" y="5824504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3932125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AF964F-DEA3-4E42-AC47-EA0EBFA9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65B2FCB-E548-476D-87B4-D25CDBB8F2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18" r="1082" b="1079"/>
          <a:stretch/>
        </p:blipFill>
        <p:spPr>
          <a:xfrm>
            <a:off x="4976274" y="388133"/>
            <a:ext cx="4622801" cy="6081733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EC71B70-8048-4BBD-9EFC-8A9917A3E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A8CF02E-F395-437D-8133-01B82146E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31E6E49-7472-409A-809B-9112F84C8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FD66061-B966-46F6-B654-258DBE294CF7}"/>
              </a:ext>
            </a:extLst>
          </p:cNvPr>
          <p:cNvSpPr/>
          <p:nvPr/>
        </p:nvSpPr>
        <p:spPr>
          <a:xfrm>
            <a:off x="8753972" y="6177135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4271084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4F4E3C-83CA-49CC-9CD7-F54936EF5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DD12B66-0929-4750-AF33-A58454AF2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36584" y="830032"/>
            <a:ext cx="7224368" cy="519793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4A428EC-7B05-45E9-AB5C-66869ACD3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280ACA-1739-4AA6-81D8-268CED20C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A858A33-C179-4AB6-BCEC-72BF3EF80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F5CB77A-52A8-4181-9DE7-5E825A03C396}"/>
              </a:ext>
            </a:extLst>
          </p:cNvPr>
          <p:cNvSpPr/>
          <p:nvPr/>
        </p:nvSpPr>
        <p:spPr>
          <a:xfrm>
            <a:off x="9815128" y="5750969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31846739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2341A1-CD1C-492A-A48B-1F5ADD335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 - Therapie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50A6526-AA66-4778-B145-E027A9BDA6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CH" dirty="0"/>
              <a:t>Stadium I</a:t>
            </a:r>
          </a:p>
          <a:p>
            <a:pPr lvl="1"/>
            <a:r>
              <a:rPr lang="de-CH" dirty="0"/>
              <a:t>Antibiotika per </a:t>
            </a:r>
            <a:r>
              <a:rPr lang="de-CH" dirty="0" err="1"/>
              <a:t>os</a:t>
            </a:r>
            <a:r>
              <a:rPr lang="de-CH" dirty="0"/>
              <a:t>, mindestens drei Wochen (Doxycyclin 100 mg 2x1 Tab. pro Tag)</a:t>
            </a:r>
          </a:p>
          <a:p>
            <a:pPr lvl="1"/>
            <a:endParaRPr lang="de-CH" dirty="0"/>
          </a:p>
          <a:p>
            <a:r>
              <a:rPr lang="de-CH" dirty="0"/>
              <a:t>Stadium II</a:t>
            </a:r>
          </a:p>
          <a:p>
            <a:pPr lvl="1"/>
            <a:r>
              <a:rPr lang="de-CH" dirty="0"/>
              <a:t>Antibiotika per </a:t>
            </a:r>
            <a:r>
              <a:rPr lang="de-CH" dirty="0" err="1"/>
              <a:t>os</a:t>
            </a:r>
            <a:r>
              <a:rPr lang="de-CH" dirty="0"/>
              <a:t>, wie Stadium I</a:t>
            </a:r>
          </a:p>
          <a:p>
            <a:pPr marL="457200" lvl="1" indent="0">
              <a:buNone/>
            </a:pPr>
            <a:r>
              <a:rPr lang="de-CH" dirty="0"/>
              <a:t>     Meist parenteral als Infusion (</a:t>
            </a:r>
            <a:r>
              <a:rPr lang="de-CH" dirty="0" err="1"/>
              <a:t>Rocephin</a:t>
            </a:r>
            <a:r>
              <a:rPr lang="de-CH" dirty="0"/>
              <a:t> 1x pro Tag, 3-4 Wochen)</a:t>
            </a:r>
          </a:p>
          <a:p>
            <a:endParaRPr lang="de-CH" dirty="0"/>
          </a:p>
          <a:p>
            <a:r>
              <a:rPr lang="de-CH" dirty="0"/>
              <a:t>Stadium III</a:t>
            </a:r>
          </a:p>
          <a:p>
            <a:pPr lvl="1"/>
            <a:r>
              <a:rPr lang="de-CH" dirty="0"/>
              <a:t>Keine</a:t>
            </a:r>
          </a:p>
          <a:p>
            <a:pPr lvl="1"/>
            <a:r>
              <a:rPr lang="de-CH" dirty="0"/>
              <a:t>Antibiotika Therapie kann Sinnvoll sein</a:t>
            </a:r>
          </a:p>
          <a:p>
            <a:pPr marL="457200" lvl="1" indent="0">
              <a:buNone/>
            </a:pPr>
            <a:endParaRPr lang="de-CH" dirty="0"/>
          </a:p>
          <a:p>
            <a:pPr marL="457200" lvl="1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959535-1BE3-44D3-8374-02D60ACD6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B97C551-5447-4E58-BF4B-A8B78A5B8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Ecki Hermann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C3D750-B215-45EB-91ED-6149C222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022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956842-2AD9-4291-A8BB-E1FBE3C77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Borreliose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A329FDC-1C6F-4BD2-8F15-5FAEA2CE3F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Borrelien können im Gewebe «schlummern»</a:t>
            </a:r>
          </a:p>
          <a:p>
            <a:r>
              <a:rPr lang="de-CH" dirty="0"/>
              <a:t>Kann Jahre dauern</a:t>
            </a:r>
          </a:p>
          <a:p>
            <a:r>
              <a:rPr lang="de-CH" dirty="0"/>
              <a:t>Strategie, Antibiotika zu entgehen</a:t>
            </a:r>
          </a:p>
          <a:p>
            <a:r>
              <a:rPr lang="de-CH" dirty="0"/>
              <a:t>Borreliose entwickelt sich dann nach Jahren</a:t>
            </a:r>
          </a:p>
          <a:p>
            <a:endParaRPr lang="de-CH" dirty="0"/>
          </a:p>
          <a:p>
            <a:r>
              <a:rPr lang="de-CH" dirty="0"/>
              <a:t>Post-</a:t>
            </a:r>
            <a:r>
              <a:rPr lang="de-CH" dirty="0" err="1"/>
              <a:t>Lyme</a:t>
            </a:r>
            <a:r>
              <a:rPr lang="de-CH" dirty="0"/>
              <a:t>-Syndrom</a:t>
            </a:r>
          </a:p>
          <a:p>
            <a:pPr lvl="1"/>
            <a:r>
              <a:rPr lang="de-CH" dirty="0"/>
              <a:t>Gehäufte Infekte, Müdigkeit, Stressintoleranz, Schmerzen am Bewegungsapparat, neuropsychologische Defizite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E99FCC-6CBB-4306-9989-177829EAF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A5E050D-8F99-45D2-82CC-82FC80073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7393C19-9BE2-44A4-8BDC-7279B32F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12060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EE01BC-260A-4A80-B3E4-9D93F184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605F398-88F9-4AFF-8E50-BEFAF7080A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5" t="1076" b="1310"/>
          <a:stretch/>
        </p:blipFill>
        <p:spPr>
          <a:xfrm>
            <a:off x="2826777" y="814527"/>
            <a:ext cx="7144867" cy="5228946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A0594D-1CAC-4EFE-9ED3-17335BF2E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C0FD09-A8B4-4CFC-9EAF-1E3F9C721E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8E0D7B-A4AA-4645-A3AE-AE9CC98E1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6FFF0E9B-8021-4469-9255-61F880FAFA22}"/>
              </a:ext>
            </a:extLst>
          </p:cNvPr>
          <p:cNvSpPr/>
          <p:nvPr/>
        </p:nvSpPr>
        <p:spPr>
          <a:xfrm>
            <a:off x="9036368" y="5674142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18775563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D82D8C-71BB-48A5-9B45-1C1172AD8A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Prävention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E07C3A-7E96-4F57-B7EB-C68980535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Nicht gestochen werden</a:t>
            </a:r>
          </a:p>
          <a:p>
            <a:pPr lvl="1"/>
            <a:r>
              <a:rPr lang="de-CH" dirty="0"/>
              <a:t>Helle Kleidung, geschlossenes Schuhwerk</a:t>
            </a:r>
          </a:p>
          <a:p>
            <a:pPr lvl="1"/>
            <a:r>
              <a:rPr lang="de-CH" dirty="0"/>
              <a:t>Sprays</a:t>
            </a:r>
          </a:p>
          <a:p>
            <a:pPr lvl="1"/>
            <a:r>
              <a:rPr lang="de-CH" dirty="0"/>
              <a:t>Körper absuchen</a:t>
            </a:r>
          </a:p>
          <a:p>
            <a:pPr lvl="1"/>
            <a:r>
              <a:rPr lang="de-CH" dirty="0"/>
              <a:t>Korrekte Entfernung, beobachten</a:t>
            </a:r>
          </a:p>
          <a:p>
            <a:r>
              <a:rPr lang="de-CH" dirty="0"/>
              <a:t>FSME-Impfung (</a:t>
            </a:r>
            <a:r>
              <a:rPr lang="de-CH" dirty="0" err="1"/>
              <a:t>evt.</a:t>
            </a:r>
            <a:r>
              <a:rPr lang="de-CH" dirty="0"/>
              <a:t> Nasenspray in Zukunft)</a:t>
            </a:r>
          </a:p>
          <a:p>
            <a:r>
              <a:rPr lang="de-CH" dirty="0"/>
              <a:t>Borreliose keine Impfung vorhanden</a:t>
            </a:r>
          </a:p>
          <a:p>
            <a:pPr lvl="1"/>
            <a:r>
              <a:rPr lang="de-CH" dirty="0"/>
              <a:t>In USA vielversprechendes Produkt, in Europa nicht verwendbar (Subtypen)</a:t>
            </a:r>
          </a:p>
          <a:p>
            <a:pPr lvl="1"/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B1EDA41-B4E7-42A3-A8F2-6B1D9169D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B01AA81-84DA-422E-9637-4499D8508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F8595E8-401F-414A-AACA-FB68F2D28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6177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584EE-AB7A-48A9-A96F-C19DADE1C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 - Hochrisikogebiet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A06F1EB5-6BFF-41CC-9C57-89DB778EB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20" t="8058" r="4685"/>
          <a:stretch/>
        </p:blipFill>
        <p:spPr>
          <a:xfrm>
            <a:off x="2589212" y="1341120"/>
            <a:ext cx="7236416" cy="460121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7C0EC9-D5F1-4E27-9AA0-FA679A992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DAEDA0-2B9B-4CB2-9658-6EC69E898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EC4328D-F06E-4106-B6A8-8A71C7D1C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91478EA-AA26-4733-A541-862C6114C173}"/>
              </a:ext>
            </a:extLst>
          </p:cNvPr>
          <p:cNvSpPr txBox="1"/>
          <p:nvPr/>
        </p:nvSpPr>
        <p:spPr>
          <a:xfrm>
            <a:off x="8169548" y="5623571"/>
            <a:ext cx="16560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/>
              <a:t>map.geo.admin.ch</a:t>
            </a:r>
            <a:endParaRPr lang="de-CH" sz="1200" dirty="0"/>
          </a:p>
        </p:txBody>
      </p:sp>
    </p:spTree>
    <p:extLst>
      <p:ext uri="{BB962C8B-B14F-4D97-AF65-F5344CB8AC3E}">
        <p14:creationId xmlns:p14="http://schemas.microsoft.com/office/powerpoint/2010/main" val="3772477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66C9A6-BFFC-4976-8212-2B235E3AF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FSME-Impfung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04AE6A-0BBA-49B1-B9D8-8D1453AF6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Forschung in Grossbritannien und Österreich</a:t>
            </a:r>
          </a:p>
          <a:p>
            <a:r>
              <a:rPr lang="de-CH" dirty="0"/>
              <a:t>Erste Impfstoffe viele Nebenwirkungen</a:t>
            </a:r>
          </a:p>
          <a:p>
            <a:r>
              <a:rPr lang="de-CH" dirty="0"/>
              <a:t>Neue Produkte, Schwermetalle entfernt</a:t>
            </a:r>
          </a:p>
          <a:p>
            <a:pPr lvl="1"/>
            <a:r>
              <a:rPr lang="de-CH" dirty="0"/>
              <a:t>Nun sehr gut verträglich und sehr guter Impfschutz</a:t>
            </a:r>
          </a:p>
          <a:p>
            <a:pPr lvl="1"/>
            <a:r>
              <a:rPr lang="de-CH" dirty="0"/>
              <a:t>(</a:t>
            </a:r>
            <a:r>
              <a:rPr lang="de-CH" dirty="0" err="1"/>
              <a:t>Encepur</a:t>
            </a:r>
            <a:r>
              <a:rPr lang="de-CH" dirty="0"/>
              <a:t>, FSME-immun)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A48980-A5B4-4776-AED2-638DF32C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8BB75D3-28B9-479B-B16E-5AB61B85D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BE1AFA-7D2C-4B76-87DD-21921F0CD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9385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F7AA8B-D3C3-401E-ACB0-4337F04F0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454CF48E-FFAA-4ADB-9C49-231801B0E9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0375" y="485766"/>
            <a:ext cx="4656785" cy="588646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F32C709-8875-4960-8D07-6FD16AF6B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4CBDCCC-8687-40AC-AC99-C714233FF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4880B6-4C57-4634-A28B-99D3BB5A0F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23C8213-4202-4E2E-B280-B838C539E3EE}"/>
              </a:ext>
            </a:extLst>
          </p:cNvPr>
          <p:cNvSpPr/>
          <p:nvPr/>
        </p:nvSpPr>
        <p:spPr>
          <a:xfrm>
            <a:off x="8525531" y="6095234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223716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ABE4B-58FB-4F22-9D78-8FDAF941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Zecken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7AA810-39A7-4B46-B3AA-B2CCC5C0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EE87B9-1DE7-4556-8A7A-6F5FF728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EBD51-2C60-4A67-ACF1-D308C63E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80E8E246-880F-4D4A-9A6B-047874791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1206" b="1731"/>
          <a:stretch/>
        </p:blipFill>
        <p:spPr>
          <a:xfrm>
            <a:off x="2700972" y="1555139"/>
            <a:ext cx="6050923" cy="4316682"/>
          </a:xfrm>
        </p:spPr>
      </p:pic>
    </p:spTree>
    <p:extLst>
      <p:ext uri="{BB962C8B-B14F-4D97-AF65-F5344CB8AC3E}">
        <p14:creationId xmlns:p14="http://schemas.microsoft.com/office/powerpoint/2010/main" val="9074587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31DF835-0C1C-41B6-B23C-4A95EAFBC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FSME-Impfung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9AC255-0E02-4E20-B67D-109D67767F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Hochrisikogebiet: möglichst gesamte Bevölkerung impfen</a:t>
            </a:r>
          </a:p>
          <a:p>
            <a:r>
              <a:rPr lang="de-CH" dirty="0"/>
              <a:t>Andere Gebiete: Risikopersonen</a:t>
            </a:r>
          </a:p>
          <a:p>
            <a:pPr lvl="1"/>
            <a:r>
              <a:rPr lang="de-CH" dirty="0"/>
              <a:t>(Waldarbeiter, Jäger, </a:t>
            </a:r>
            <a:r>
              <a:rPr lang="de-CH" dirty="0" err="1"/>
              <a:t>Pfadis</a:t>
            </a:r>
            <a:r>
              <a:rPr lang="de-CH" dirty="0"/>
              <a:t>, Outdoor-Sportler)</a:t>
            </a:r>
          </a:p>
          <a:p>
            <a:r>
              <a:rPr lang="de-CH" dirty="0"/>
              <a:t>Kinder über 6 Jahre (ab 2 J. möglich)</a:t>
            </a:r>
          </a:p>
          <a:p>
            <a:pPr lvl="1"/>
            <a:r>
              <a:rPr lang="de-CH" dirty="0" err="1"/>
              <a:t>Encepur</a:t>
            </a:r>
            <a:r>
              <a:rPr lang="de-CH" dirty="0"/>
              <a:t> N Kinder: 		1-12 Jahre, dann alle 5 Jahre</a:t>
            </a:r>
          </a:p>
          <a:p>
            <a:pPr lvl="1"/>
            <a:r>
              <a:rPr lang="de-CH" dirty="0"/>
              <a:t>FSME Immun Junior: 		1-16 Jahre, dann alle 10 Jahre</a:t>
            </a:r>
          </a:p>
          <a:p>
            <a:endParaRPr lang="de-CH" dirty="0"/>
          </a:p>
          <a:p>
            <a:pPr marL="457200" lvl="1" indent="0">
              <a:buNone/>
            </a:pP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B68B5F-F4CB-4250-9EA8-D19F81410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783594-156E-4100-9A28-6E1601701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Dr. Ecki Hermann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485D85-F5C8-4EA4-B609-0828E1E9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5524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64CC3B-F8D6-4DEB-A15B-E43A9C6EC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Impfschema BAG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C9D13481-A06D-4157-89AE-9705D3067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78" r="1147" b="1035"/>
          <a:stretch/>
        </p:blipFill>
        <p:spPr>
          <a:xfrm>
            <a:off x="2589212" y="1905000"/>
            <a:ext cx="8392160" cy="3764280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7904814-BEFF-4AE7-B6FC-F7D7C113AA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B8DEC15-44E8-476C-B145-02B39EDA5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F947A5-34A9-4C40-8D4D-F8D418581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8905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208B57D-EE1D-49D1-8F1F-3A30B5734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FSME-Impfung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10ED9AA-FF58-48E6-9516-59E7B388AA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Nebenwirkungen</a:t>
            </a:r>
          </a:p>
          <a:p>
            <a:pPr lvl="1"/>
            <a:r>
              <a:rPr lang="de-CH" dirty="0"/>
              <a:t>Selten Unwohlsein, Kopf-, Gliederschmerzen, Müdigkeit</a:t>
            </a:r>
          </a:p>
          <a:p>
            <a:pPr lvl="1"/>
            <a:r>
              <a:rPr lang="de-CH" dirty="0"/>
              <a:t>Sehr selten Fieber, eher bei Kindern, meist nach 1. Impfung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0FFCCB-3F2E-4F2C-AB18-E4151C33E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16AC26B-B23B-4768-B565-9A8840670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42D35F-6B7E-47E2-BA28-4D96EC693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43056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B5510B-D8E1-4552-972B-4ADB59ADD0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FSME-Impfung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CCDD52-08A6-4993-A44A-6D25E57F8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Impfkomplikationen sehr selten, aber möglich</a:t>
            </a:r>
          </a:p>
          <a:p>
            <a:r>
              <a:rPr lang="de-CH" dirty="0"/>
              <a:t>MS, Guillain-Barré-Syndrom, Neuritis, Meningitis, Epilepsie, Fazialisparesen, Gehör und </a:t>
            </a:r>
            <a:r>
              <a:rPr lang="de-CH" dirty="0" err="1"/>
              <a:t>Vestibularisausfall</a:t>
            </a:r>
            <a:r>
              <a:rPr lang="de-CH" dirty="0"/>
              <a:t> (Schwindel, Gleichgewicht), Gangstörungen</a:t>
            </a:r>
          </a:p>
          <a:p>
            <a:r>
              <a:rPr lang="de-CH" dirty="0"/>
              <a:t>Verschlechterung neurologischer Erkrankungen, </a:t>
            </a:r>
            <a:r>
              <a:rPr lang="de-CH" dirty="0" err="1"/>
              <a:t>zB</a:t>
            </a:r>
            <a:r>
              <a:rPr lang="de-CH" dirty="0"/>
              <a:t> MS, Epilepsie</a:t>
            </a:r>
          </a:p>
          <a:p>
            <a:r>
              <a:rPr lang="de-CH" dirty="0"/>
              <a:t>Zusammenhang Erkrankungsbeginn und Impfzeitpunkt</a:t>
            </a:r>
          </a:p>
          <a:p>
            <a:pPr lvl="1"/>
            <a:r>
              <a:rPr lang="de-CH" dirty="0"/>
              <a:t>Antwort des Immunsystems auf Impfung zwischen 7-21 Tagen nach der Impfung</a:t>
            </a:r>
          </a:p>
          <a:p>
            <a:pPr lvl="1"/>
            <a:r>
              <a:rPr lang="de-CH" dirty="0"/>
              <a:t>Nicht vor 5 Tagen oder nach 6 Wochen</a:t>
            </a:r>
          </a:p>
          <a:p>
            <a:r>
              <a:rPr lang="de-CH" dirty="0"/>
              <a:t>Ernsthafte Impfkomplikationen bei ca. 1:1 Mio.</a:t>
            </a:r>
          </a:p>
          <a:p>
            <a:r>
              <a:rPr lang="de-CH" dirty="0"/>
              <a:t>Häufig guter Verlauf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058417D-02E7-4754-893B-16AD3549F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E62EDA-2EAF-4870-BC44-3738835BB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9E57692-A3B1-480D-B863-0AFB5B43E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069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898E50-5044-4367-9541-40A185284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FSME-Impfung: Kontraindikationen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A88E0CD-297F-4870-8203-81F9174E3D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akute schwerere Erkrankung,</a:t>
            </a:r>
          </a:p>
          <a:p>
            <a:r>
              <a:rPr lang="de-CH" dirty="0"/>
              <a:t>anaphylaktische Reaktion auf eine </a:t>
            </a:r>
            <a:r>
              <a:rPr lang="de-DE" dirty="0"/>
              <a:t>frühere Impfung oder einen Impfstoffbestandteil (Eiproteine, </a:t>
            </a:r>
            <a:r>
              <a:rPr lang="de-DE" dirty="0" err="1"/>
              <a:t>Neomycin</a:t>
            </a:r>
            <a:r>
              <a:rPr lang="de-DE" dirty="0"/>
              <a:t>/</a:t>
            </a:r>
            <a:r>
              <a:rPr lang="de-DE" dirty="0" err="1"/>
              <a:t>Gentamycin</a:t>
            </a:r>
            <a:r>
              <a:rPr lang="de-DE" dirty="0"/>
              <a:t>)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dirty="0" err="1"/>
              <a:t>Vorsichtsmassnahmen</a:t>
            </a:r>
            <a:r>
              <a:rPr lang="de-DE" dirty="0"/>
              <a:t>:</a:t>
            </a:r>
          </a:p>
          <a:p>
            <a:r>
              <a:rPr lang="de-DE" dirty="0"/>
              <a:t>Schwangerschaft/Stillzeit</a:t>
            </a:r>
          </a:p>
          <a:p>
            <a:r>
              <a:rPr lang="de-DE" dirty="0"/>
              <a:t>Bekannte Fieberkrämpfe bei Kindern (</a:t>
            </a:r>
            <a:r>
              <a:rPr lang="de-DE" dirty="0" err="1"/>
              <a:t>evt</a:t>
            </a:r>
            <a:r>
              <a:rPr lang="de-DE" dirty="0"/>
              <a:t> prophylaktisch Antipyretika)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8F82305-9B91-473B-BA5D-31D6C1D59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CBA77E-2AE3-468F-9922-7AB284A0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A30BE0-7791-4051-AD67-51984FF759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36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CD2FE5-60D7-4297-B29F-D8CEFEE73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 Home Message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24F5E80-472A-490D-BA61-86539F5B5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Bei uns 2 Krankheiten relevant: FSME und Borreliose</a:t>
            </a:r>
          </a:p>
          <a:p>
            <a:r>
              <a:rPr lang="de-CH" dirty="0"/>
              <a:t>FL in einem FSME Hochrisikogebiet</a:t>
            </a:r>
          </a:p>
          <a:p>
            <a:r>
              <a:rPr lang="de-CH" dirty="0"/>
              <a:t>Therapie nur bei Borreliose möglich (Antibiotika)</a:t>
            </a:r>
          </a:p>
          <a:p>
            <a:r>
              <a:rPr lang="de-CH" dirty="0"/>
              <a:t>Prävention als zentrales Element</a:t>
            </a:r>
          </a:p>
          <a:p>
            <a:pPr lvl="1"/>
            <a:r>
              <a:rPr lang="de-CH" dirty="0"/>
              <a:t>Helle, geschlossene Kleidung, Sprays, Körper absuchen</a:t>
            </a:r>
          </a:p>
          <a:p>
            <a:pPr lvl="1"/>
            <a:r>
              <a:rPr lang="de-CH" dirty="0"/>
              <a:t>Korrekte Entfernung, Desinfektion, beobachten (bis 4 Wochen)</a:t>
            </a:r>
          </a:p>
          <a:p>
            <a:pPr lvl="1"/>
            <a:r>
              <a:rPr lang="de-CH" dirty="0"/>
              <a:t>FSME Impfung</a:t>
            </a:r>
          </a:p>
          <a:p>
            <a:pPr lvl="2"/>
            <a:r>
              <a:rPr lang="de-CH" dirty="0"/>
              <a:t>2 Produkte, ab 6 Jahren (ab 2 Jahre möglich)</a:t>
            </a:r>
          </a:p>
          <a:p>
            <a:pPr lvl="2"/>
            <a:r>
              <a:rPr lang="de-CH" dirty="0"/>
              <a:t>Grundimpfung 3 Mal, dann alle 10 Jahre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A743D3-243A-4E95-BFC8-76CA98F0E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805BD0A-07B2-4F81-9520-D4936FF81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E77641-C52C-426A-9B1F-9C129E4B5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41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3EC0B-9DDB-4936-AF3C-AE0576E9E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8A24073-2FDB-43FA-8911-F625623B8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33" b="1462"/>
          <a:stretch/>
        </p:blipFill>
        <p:spPr>
          <a:xfrm>
            <a:off x="2811698" y="767666"/>
            <a:ext cx="7175026" cy="532266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9BDBDED-BABE-4BDE-833C-50793660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E936FF4-CC60-4ABA-BBC1-1A0E5F6652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CA9F906-8E5B-4EB5-BF1F-FAD8D00C3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A1D7C701-94B2-489B-9E5F-6FA2F12AD701}"/>
              </a:ext>
            </a:extLst>
          </p:cNvPr>
          <p:cNvSpPr/>
          <p:nvPr/>
        </p:nvSpPr>
        <p:spPr>
          <a:xfrm>
            <a:off x="9055221" y="5697572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38526451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F2D60-A3CA-4D08-A763-E9E5D97A8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17CF6406-3007-4585-B9D8-73EE467003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076" b="-1"/>
          <a:stretch/>
        </p:blipFill>
        <p:spPr>
          <a:xfrm>
            <a:off x="2805123" y="755215"/>
            <a:ext cx="7188176" cy="5347570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F8FE4BC-AFAA-4646-9C77-C5E68D527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AB68A6-D427-4354-9369-9343F306BE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B81A55C-7CDB-4C4A-A976-CCB685D11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CAFBAD5-3BAD-447B-8338-A46FFC70B4F0}"/>
              </a:ext>
            </a:extLst>
          </p:cNvPr>
          <p:cNvSpPr/>
          <p:nvPr/>
        </p:nvSpPr>
        <p:spPr>
          <a:xfrm>
            <a:off x="9074075" y="5703798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13754132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918DC-CF3C-4B4D-A38F-5ED0A7DFA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E096C24B-94D4-415B-A743-B7C0DB515D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6669" y="1264555"/>
            <a:ext cx="9498661" cy="4335549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5BDB996-1341-4EF2-866D-5D1A70E0C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685890-4607-42D0-8A16-E0A5E35B9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589D85E-BA10-478E-987A-96FCACC4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281839D-702E-44E4-8002-592C30437757}"/>
              </a:ext>
            </a:extLst>
          </p:cNvPr>
          <p:cNvSpPr/>
          <p:nvPr/>
        </p:nvSpPr>
        <p:spPr>
          <a:xfrm>
            <a:off x="9939060" y="5233390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149911597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F0B3D-9735-4969-A474-ED955CB91C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338F967-E80A-4E4E-8E68-B5F9F481F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" b="1122"/>
          <a:stretch/>
        </p:blipFill>
        <p:spPr>
          <a:xfrm>
            <a:off x="1381495" y="1299313"/>
            <a:ext cx="9429009" cy="4259374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85AF87-FCC1-414A-90FF-D334C026C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3BF787-D197-4B0A-8682-29E4BE7BF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14BB37-1994-4787-9E97-DE243B86D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25A639-DAE8-4027-90F0-11BE752FF5E2}"/>
              </a:ext>
            </a:extLst>
          </p:cNvPr>
          <p:cNvSpPr/>
          <p:nvPr/>
        </p:nvSpPr>
        <p:spPr>
          <a:xfrm>
            <a:off x="9889904" y="5176829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>
                <a:solidFill>
                  <a:schemeClr val="bg1"/>
                </a:solidFill>
              </a:rPr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117716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896042-DECF-4441-B128-63E111625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6DC5F46-8E5C-4861-B18D-07153B555C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Gebüsch, Waldrand, Sträucher und Gräser</a:t>
            </a:r>
          </a:p>
          <a:p>
            <a:r>
              <a:rPr lang="de-CH" dirty="0"/>
              <a:t>Lassen sich abstreifen</a:t>
            </a:r>
          </a:p>
          <a:p>
            <a:r>
              <a:rPr lang="de-CH" dirty="0"/>
              <a:t>Suchen geeignete Stelle (Laktat, Ammoniak, Temperatur)</a:t>
            </a:r>
          </a:p>
          <a:p>
            <a:r>
              <a:rPr lang="de-CH" dirty="0"/>
              <a:t>Stechen und saugen Blut</a:t>
            </a:r>
          </a:p>
          <a:p>
            <a:r>
              <a:rPr lang="de-CH" dirty="0"/>
              <a:t>Bis 30-fache an KG</a:t>
            </a:r>
          </a:p>
          <a:p>
            <a:r>
              <a:rPr lang="de-CH" dirty="0"/>
              <a:t>Bis ca. 1000 </a:t>
            </a:r>
            <a:r>
              <a:rPr lang="de-CH" dirty="0" err="1"/>
              <a:t>müM</a:t>
            </a:r>
            <a:r>
              <a:rPr lang="de-CH" dirty="0"/>
              <a:t> stechaktiv</a:t>
            </a:r>
          </a:p>
          <a:p>
            <a:r>
              <a:rPr lang="de-CH" dirty="0"/>
              <a:t>Ideales Klima: heisser Sommer, kühler Herbst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E14B8C6-56C0-4100-BADC-363E18482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C52825-54FA-4196-BED1-1D071C4E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5F7F02-5509-409A-B2FE-58C7F4C6B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5138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62262-2FC8-4B86-8989-ECF6CFDF1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689F77A7-E6F0-434C-83DC-4F0972D049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74" t="1264"/>
          <a:stretch/>
        </p:blipFill>
        <p:spPr>
          <a:xfrm>
            <a:off x="1436384" y="1302059"/>
            <a:ext cx="9319231" cy="4253882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0B0937F-81BD-483F-B546-ADE993D52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CAF37B8-06C1-4305-8652-50F917D37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8EAE6F-8E4F-44D5-A2BA-B4333107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8803CAC-E2E8-4D8E-BD23-CBB85695EBE9}"/>
              </a:ext>
            </a:extLst>
          </p:cNvPr>
          <p:cNvSpPr/>
          <p:nvPr/>
        </p:nvSpPr>
        <p:spPr>
          <a:xfrm>
            <a:off x="9786659" y="5148548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10647873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ADBAED-F050-491F-B09A-C90F90291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Danke viel Mol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43790A9-D5E4-489E-885B-4A825F3803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Und trotzdem viel Spass im Wald </a:t>
            </a:r>
            <a:r>
              <a:rPr lang="de-CH" dirty="0">
                <a:sym typeface="Wingdings" panose="05000000000000000000" pitchFamily="2" charset="2"/>
              </a:rPr>
              <a:t></a:t>
            </a:r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475C2E-C51F-450A-9B53-69F534C9A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98DB561-48AC-4B64-9F54-DCA910DC5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B7DCDE-7B4A-4310-85B6-C46396EC3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190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5ABE4B-58FB-4F22-9D78-8FDAF94121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Zecken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67AA810-39A7-4B46-B3AA-B2CCC5C0B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EE87B9-1DE7-4556-8A7A-6F5FF728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4EBD51-2C60-4A67-ACF1-D308C63E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2" name="Inhaltsplatzhalter 11">
            <a:extLst>
              <a:ext uri="{FF2B5EF4-FFF2-40B4-BE49-F238E27FC236}">
                <a16:creationId xmlns:a16="http://schemas.microsoft.com/office/drawing/2014/main" id="{80E8E246-880F-4D4A-9A6B-047874791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1206" b="1731"/>
          <a:stretch/>
        </p:blipFill>
        <p:spPr>
          <a:xfrm>
            <a:off x="2700972" y="1555139"/>
            <a:ext cx="6050923" cy="4316682"/>
          </a:xfrm>
        </p:spPr>
      </p:pic>
    </p:spTree>
    <p:extLst>
      <p:ext uri="{BB962C8B-B14F-4D97-AF65-F5344CB8AC3E}">
        <p14:creationId xmlns:p14="http://schemas.microsoft.com/office/powerpoint/2010/main" val="310596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F6E244-D830-4095-BC0E-31DF4D492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Zecken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8F6832C-A605-49D0-8000-578BD8F24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Beim Stechen können Krankheiten übertragen werden</a:t>
            </a:r>
          </a:p>
          <a:p>
            <a:r>
              <a:rPr lang="de-CH" dirty="0"/>
              <a:t>Borreliose – </a:t>
            </a:r>
            <a:r>
              <a:rPr lang="de-CH" dirty="0" err="1"/>
              <a:t>Lyme</a:t>
            </a:r>
            <a:r>
              <a:rPr lang="de-CH" dirty="0"/>
              <a:t> Disease </a:t>
            </a:r>
          </a:p>
          <a:p>
            <a:r>
              <a:rPr lang="de-CH" dirty="0"/>
              <a:t>FSME – Frühsommer </a:t>
            </a:r>
            <a:r>
              <a:rPr lang="de-CH" dirty="0" err="1"/>
              <a:t>Meningo</a:t>
            </a:r>
            <a:r>
              <a:rPr lang="de-CH" dirty="0"/>
              <a:t> Encephalitis (Hirnhautentzündung)</a:t>
            </a:r>
          </a:p>
          <a:p>
            <a:r>
              <a:rPr lang="de-CH" dirty="0"/>
              <a:t>Andere Krankheiten</a:t>
            </a:r>
          </a:p>
          <a:p>
            <a:pPr lvl="1"/>
            <a:r>
              <a:rPr lang="de-CH" dirty="0" err="1"/>
              <a:t>Ehrlichiose</a:t>
            </a:r>
            <a:r>
              <a:rPr lang="de-CH" dirty="0"/>
              <a:t>, Rickettsiose (Bakterien)</a:t>
            </a:r>
          </a:p>
          <a:p>
            <a:pPr lvl="1"/>
            <a:r>
              <a:rPr lang="de-CH" dirty="0"/>
              <a:t>Lokale Reaktionen</a:t>
            </a:r>
          </a:p>
          <a:p>
            <a:pPr lvl="1"/>
            <a:r>
              <a:rPr lang="de-CH" dirty="0"/>
              <a:t>Anaphylaktische Reaktionen</a:t>
            </a:r>
          </a:p>
          <a:p>
            <a:endParaRPr lang="de-CH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95F242-20F0-47A1-BA0D-0151DD333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AA568F3-ADA8-4D6D-B349-EA53A9DD8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AF3441A-51E4-4F55-A148-7A554FA55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57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4FB025-7269-4EFB-AD74-7EF85C3D8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CA599494-DE34-4B22-A0B9-AEAC8CDC5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4152" y="1452578"/>
            <a:ext cx="9097508" cy="4122527"/>
          </a:xfr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1616A47-7C0D-49B2-9FF4-89B4316E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2462D8B-9602-414B-909C-821AD19F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C4EB994-278B-40BC-8B86-2E8ADC71C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BF16716-2845-4C27-8098-A2C0F51EA33A}"/>
              </a:ext>
            </a:extLst>
          </p:cNvPr>
          <p:cNvSpPr/>
          <p:nvPr/>
        </p:nvSpPr>
        <p:spPr>
          <a:xfrm>
            <a:off x="10206557" y="5266922"/>
            <a:ext cx="84510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200" dirty="0"/>
              <a:t>© N. Satz</a:t>
            </a:r>
          </a:p>
        </p:txBody>
      </p:sp>
    </p:spTree>
    <p:extLst>
      <p:ext uri="{BB962C8B-B14F-4D97-AF65-F5344CB8AC3E}">
        <p14:creationId xmlns:p14="http://schemas.microsoft.com/office/powerpoint/2010/main" val="27624507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C3DAA4-13FC-45C6-8902-8E45774E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FSME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C999F02-FD63-4681-8E0F-B752B552B3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FSME-Virus</a:t>
            </a:r>
          </a:p>
          <a:p>
            <a:r>
              <a:rPr lang="de-CH" dirty="0"/>
              <a:t>18 Jhdt. Entdeckt</a:t>
            </a:r>
          </a:p>
          <a:p>
            <a:r>
              <a:rPr lang="de-CH" dirty="0"/>
              <a:t>Bis 70er Jahre Entwicklung eines Impfstoffs</a:t>
            </a:r>
          </a:p>
          <a:p>
            <a:r>
              <a:rPr lang="de-CH" dirty="0"/>
              <a:t>Nordengland, Schottland, Österreich – Steiermark</a:t>
            </a:r>
          </a:p>
          <a:p>
            <a:r>
              <a:rPr lang="de-CH" dirty="0"/>
              <a:t>3 Subtypen</a:t>
            </a:r>
          </a:p>
          <a:p>
            <a:r>
              <a:rPr lang="de-CH" dirty="0"/>
              <a:t>Verbreitung vor allem über Tiere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6EDA94-26EE-4435-BEAC-20A707097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4/4/2018</a:t>
            </a:r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21ED8A-2A21-4741-827A-CF1E96E5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Ecki Hermann</a:t>
            </a:r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D9C35AB-3D8C-4F68-94FE-7366A462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746140"/>
      </p:ext>
    </p:extLst>
  </p:cSld>
  <p:clrMapOvr>
    <a:masterClrMapping/>
  </p:clrMapOvr>
</p:sld>
</file>

<file path=ppt/theme/theme1.xml><?xml version="1.0" encoding="utf-8"?>
<a:theme xmlns:a="http://schemas.openxmlformats.org/drawingml/2006/main" name="Fetzen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1301</Words>
  <Application>Microsoft Office PowerPoint</Application>
  <PresentationFormat>Breitbild</PresentationFormat>
  <Paragraphs>380</Paragraphs>
  <Slides>51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51</vt:i4>
      </vt:variant>
    </vt:vector>
  </HeadingPairs>
  <TitlesOfParts>
    <vt:vector size="57" baseType="lpstr">
      <vt:lpstr>Arial</vt:lpstr>
      <vt:lpstr>Calibri</vt:lpstr>
      <vt:lpstr>Century Gothic</vt:lpstr>
      <vt:lpstr>Wingdings</vt:lpstr>
      <vt:lpstr>Wingdings 3</vt:lpstr>
      <vt:lpstr>Fetzen</vt:lpstr>
      <vt:lpstr>Zecken – kleine Tierchen mit grosser Wirkung</vt:lpstr>
      <vt:lpstr>Wer bin ich?</vt:lpstr>
      <vt:lpstr>Zecken</vt:lpstr>
      <vt:lpstr>Zecken</vt:lpstr>
      <vt:lpstr>Zecken</vt:lpstr>
      <vt:lpstr>Zecken</vt:lpstr>
      <vt:lpstr>Zecken</vt:lpstr>
      <vt:lpstr>PowerPoint-Präsentation</vt:lpstr>
      <vt:lpstr>FSME</vt:lpstr>
      <vt:lpstr>FSME</vt:lpstr>
      <vt:lpstr>FSME</vt:lpstr>
      <vt:lpstr>FSME</vt:lpstr>
      <vt:lpstr>FSME - Diagnostik</vt:lpstr>
      <vt:lpstr>FSME - Therapie</vt:lpstr>
      <vt:lpstr>Borreliose - Lyme Disease</vt:lpstr>
      <vt:lpstr>PowerPoint-Präsentation</vt:lpstr>
      <vt:lpstr>Borreliose</vt:lpstr>
      <vt:lpstr>Borreliose</vt:lpstr>
      <vt:lpstr>Borreliose</vt:lpstr>
      <vt:lpstr>PowerPoint-Präsentation</vt:lpstr>
      <vt:lpstr>PowerPoint-Präsentation</vt:lpstr>
      <vt:lpstr>Borreliose</vt:lpstr>
      <vt:lpstr>Borreliose</vt:lpstr>
      <vt:lpstr>PowerPoint-Präsentation</vt:lpstr>
      <vt:lpstr>Borreliose</vt:lpstr>
      <vt:lpstr>Borreliose - Diagnostik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Borreliose - Therapie</vt:lpstr>
      <vt:lpstr>Borreliose</vt:lpstr>
      <vt:lpstr>PowerPoint-Präsentation</vt:lpstr>
      <vt:lpstr>Prävention</vt:lpstr>
      <vt:lpstr>FSME - Hochrisikogebiet</vt:lpstr>
      <vt:lpstr>FSME-Impfung </vt:lpstr>
      <vt:lpstr>PowerPoint-Präsentation</vt:lpstr>
      <vt:lpstr>FSME-Impfung</vt:lpstr>
      <vt:lpstr>Impfschema BAG</vt:lpstr>
      <vt:lpstr>FSME-Impfung</vt:lpstr>
      <vt:lpstr>FSME-Impfung</vt:lpstr>
      <vt:lpstr>FSME-Impfung: Kontraindikationen</vt:lpstr>
      <vt:lpstr>Take Home Message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Danke viel Mol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Zecken – kleine Tierchen mit grosser Wirkung</dc:title>
  <dc:creator>Ecki Hermann</dc:creator>
  <cp:lastModifiedBy>Ecki Hermann</cp:lastModifiedBy>
  <cp:revision>62</cp:revision>
  <dcterms:created xsi:type="dcterms:W3CDTF">2018-03-17T15:18:00Z</dcterms:created>
  <dcterms:modified xsi:type="dcterms:W3CDTF">2018-04-04T12:50:51Z</dcterms:modified>
</cp:coreProperties>
</file>