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63"/>
  </p:notesMasterIdLst>
  <p:sldIdLst>
    <p:sldId id="256" r:id="rId2"/>
    <p:sldId id="303" r:id="rId3"/>
    <p:sldId id="322" r:id="rId4"/>
    <p:sldId id="323" r:id="rId5"/>
    <p:sldId id="324" r:id="rId6"/>
    <p:sldId id="327" r:id="rId7"/>
    <p:sldId id="279" r:id="rId8"/>
    <p:sldId id="325" r:id="rId9"/>
    <p:sldId id="277" r:id="rId10"/>
    <p:sldId id="300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1" r:id="rId19"/>
    <p:sldId id="288" r:id="rId20"/>
    <p:sldId id="290" r:id="rId21"/>
    <p:sldId id="289" r:id="rId22"/>
    <p:sldId id="291" r:id="rId23"/>
    <p:sldId id="292" r:id="rId24"/>
    <p:sldId id="301" r:id="rId25"/>
    <p:sldId id="293" r:id="rId26"/>
    <p:sldId id="302" r:id="rId27"/>
    <p:sldId id="294" r:id="rId28"/>
    <p:sldId id="326" r:id="rId29"/>
    <p:sldId id="304" r:id="rId30"/>
    <p:sldId id="305" r:id="rId31"/>
    <p:sldId id="307" r:id="rId32"/>
    <p:sldId id="306" r:id="rId33"/>
    <p:sldId id="308" r:id="rId34"/>
    <p:sldId id="309" r:id="rId35"/>
    <p:sldId id="310" r:id="rId36"/>
    <p:sldId id="328" r:id="rId37"/>
    <p:sldId id="329" r:id="rId38"/>
    <p:sldId id="330" r:id="rId39"/>
    <p:sldId id="296" r:id="rId40"/>
    <p:sldId id="311" r:id="rId41"/>
    <p:sldId id="312" r:id="rId42"/>
    <p:sldId id="259" r:id="rId43"/>
    <p:sldId id="260" r:id="rId44"/>
    <p:sldId id="261" r:id="rId45"/>
    <p:sldId id="262" r:id="rId46"/>
    <p:sldId id="263" r:id="rId47"/>
    <p:sldId id="265" r:id="rId48"/>
    <p:sldId id="266" r:id="rId49"/>
    <p:sldId id="271" r:id="rId50"/>
    <p:sldId id="272" r:id="rId51"/>
    <p:sldId id="321" r:id="rId52"/>
    <p:sldId id="273" r:id="rId53"/>
    <p:sldId id="313" r:id="rId54"/>
    <p:sldId id="315" r:id="rId55"/>
    <p:sldId id="319" r:id="rId56"/>
    <p:sldId id="320" r:id="rId57"/>
    <p:sldId id="297" r:id="rId58"/>
    <p:sldId id="299" r:id="rId59"/>
    <p:sldId id="316" r:id="rId60"/>
    <p:sldId id="317" r:id="rId61"/>
    <p:sldId id="318" r:id="rId62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4574" autoAdjust="0"/>
  </p:normalViewPr>
  <p:slideViewPr>
    <p:cSldViewPr>
      <p:cViewPr varScale="1">
        <p:scale>
          <a:sx n="55" d="100"/>
          <a:sy n="55" d="100"/>
        </p:scale>
        <p:origin x="-13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FD9D0-CA7C-4912-AE41-8AEB6A275113}" type="datetimeFigureOut">
              <a:rPr lang="de-DE" smtClean="0"/>
              <a:pPr/>
              <a:t>19.02.2016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1CBC0-3676-439F-B201-95885BBB1CE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172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16</a:t>
            </a:fld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17</a:t>
            </a:fld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18</a:t>
            </a:fld>
            <a:endParaRPr lang="de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19</a:t>
            </a:fld>
            <a:endParaRPr lang="de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20</a:t>
            </a:fld>
            <a:endParaRPr lang="de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21</a:t>
            </a:fld>
            <a:endParaRPr lang="de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22</a:t>
            </a:fld>
            <a:endParaRPr lang="de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23</a:t>
            </a:fld>
            <a:endParaRPr lang="de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24</a:t>
            </a:fld>
            <a:endParaRPr lang="de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25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7</a:t>
            </a:fld>
            <a:endParaRPr lang="de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27</a:t>
            </a:fld>
            <a:endParaRPr lang="de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39</a:t>
            </a:fld>
            <a:endParaRPr lang="de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42</a:t>
            </a:fld>
            <a:endParaRPr lang="de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43</a:t>
            </a:fld>
            <a:endParaRPr lang="de-C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44</a:t>
            </a:fld>
            <a:endParaRPr lang="de-C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45</a:t>
            </a:fld>
            <a:endParaRPr lang="de-C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46</a:t>
            </a:fld>
            <a:endParaRPr lang="de-C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47</a:t>
            </a:fld>
            <a:endParaRPr lang="de-C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48</a:t>
            </a:fld>
            <a:endParaRPr lang="de-C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49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9</a:t>
            </a:fld>
            <a:endParaRPr lang="de-C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50</a:t>
            </a:fld>
            <a:endParaRPr lang="de-C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52</a:t>
            </a:fld>
            <a:endParaRPr lang="de-C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57</a:t>
            </a:fld>
            <a:endParaRPr lang="de-C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58</a:t>
            </a:fld>
            <a:endParaRPr lang="de-C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59</a:t>
            </a:fld>
            <a:endParaRPr lang="de-C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60</a:t>
            </a:fld>
            <a:endParaRPr lang="de-C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61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10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11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12</a:t>
            </a:fld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13</a:t>
            </a:fld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14</a:t>
            </a:fld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CBC0-3676-439F-B201-95885BBB1CE3}" type="slidenum">
              <a:rPr lang="de-CH" smtClean="0"/>
              <a:pPr/>
              <a:t>15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B34C-1CFF-4C3D-AF82-38FC4A08540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F13E-9C5D-445B-B146-FFA6E483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77B9-1878-4EC7-8D78-3579CC33F3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EC44CA-CC01-41F1-875F-246253B8F9E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5152BB-25F9-4A7D-B9E9-79423402420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19FC-A807-4AE1-811D-C1A712D18F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CF36-9916-4F58-90C1-1C74F89034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1F2-EE31-450B-83B6-DD2290E9C3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1CFF-1BAC-4044-B914-B5787B1547F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B134-48F9-470A-8E00-BA32CBD6C4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DA22-2946-4022-8171-6CEAB2C6F4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142455-0FF2-4FF6-9EA7-F543B33CB7F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edia\Music\James%20Blunt\Moon%20landing\12%20Telephone.wma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edia\Music\Ed%20Sheeran\12%20Afire%20Love.wma" TargetMode="Externa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Ernährung und </a:t>
            </a:r>
            <a:r>
              <a:rPr lang="de-CH" dirty="0" err="1" smtClean="0"/>
              <a:t>SPort</a:t>
            </a:r>
            <a:endParaRPr lang="de-CH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mtClean="0"/>
              <a:t>LOC</a:t>
            </a:r>
            <a:endParaRPr lang="de-CH" dirty="0" smtClean="0"/>
          </a:p>
          <a:p>
            <a:r>
              <a:rPr lang="de-CH" dirty="0" smtClean="0"/>
              <a:t>22.2.16</a:t>
            </a:r>
            <a:endParaRPr lang="de-CH" dirty="0"/>
          </a:p>
          <a:p>
            <a:r>
              <a:rPr lang="de-CH" dirty="0"/>
              <a:t>Dr. Ecki </a:t>
            </a:r>
            <a:r>
              <a:rPr lang="de-CH" dirty="0" smtClean="0"/>
              <a:t>Hermann</a:t>
            </a:r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988840"/>
            <a:ext cx="2458616" cy="250629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Lebens-mittel-</a:t>
            </a:r>
            <a:r>
              <a:rPr lang="de-CH" dirty="0" err="1" smtClean="0"/>
              <a:t>pyramide</a:t>
            </a:r>
            <a:endParaRPr lang="de-DE" dirty="0"/>
          </a:p>
        </p:txBody>
      </p:sp>
      <p:graphicFrame>
        <p:nvGraphicFramePr>
          <p:cNvPr id="5120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635896" y="188640"/>
          <a:ext cx="5222384" cy="631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Acrobat Document" r:id="rId4" imgW="5355000" imgH="7578000" progId="AcroExch.Document.DC">
                  <p:embed/>
                </p:oleObj>
              </mc:Choice>
              <mc:Fallback>
                <p:oleObj name="Acrobat Document" r:id="rId4" imgW="5355000" imgH="75780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88640"/>
                        <a:ext cx="5222384" cy="6310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Welches sind Kohlenhydrate (KH)?</a:t>
            </a:r>
          </a:p>
        </p:txBody>
      </p:sp>
      <p:pic>
        <p:nvPicPr>
          <p:cNvPr id="30724" name="Picture 4" descr="D:\Fotoalbum\Ernährung\Kohlenhydrate.bmp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>
            <a:lum bright="-12000" contrast="12000"/>
          </a:blip>
          <a:stretch>
            <a:fillRect/>
          </a:stretch>
        </p:blipFill>
        <p:spPr>
          <a:xfrm>
            <a:off x="1115616" y="1556792"/>
            <a:ext cx="6912767" cy="4464496"/>
          </a:xfrm>
          <a:noFill/>
          <a:ln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4CA-CC01-41F1-875F-246253B8F9E9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Kohlenhydrate und </a:t>
            </a:r>
            <a:br>
              <a:rPr lang="de-CH"/>
            </a:br>
            <a:r>
              <a:rPr lang="de-CH"/>
              <a:t>Glykämischer Index (GI)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GI gibt Auskunft über den Einfluss des Lebensmittels auf den Anstieg des Blutzuckerwertes (in Referenz zu Glucose)</a:t>
            </a:r>
          </a:p>
          <a:p>
            <a:r>
              <a:rPr lang="de-CH"/>
              <a:t>Niedriger GI heisst wenig Einfluss auf Blutzuckerwert</a:t>
            </a:r>
          </a:p>
          <a:p>
            <a:r>
              <a:rPr lang="de-CH"/>
              <a:t>Hoher GI heisst starke Veränderung des Blutzuckerspiegels</a:t>
            </a:r>
          </a:p>
          <a:p>
            <a:r>
              <a:rPr lang="de-CH"/>
              <a:t>Wird bestimmt bei isolierter Einnahme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/>
              <a:t>Hoher glykämischer Index (&gt;85)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CH" dirty="0"/>
              <a:t>Weiss-, </a:t>
            </a:r>
            <a:r>
              <a:rPr lang="de-CH" dirty="0" err="1"/>
              <a:t>Ruchbrot</a:t>
            </a:r>
            <a:r>
              <a:rPr lang="de-CH" dirty="0"/>
              <a:t>; Cornflakes; Honig; Trauben, Traubenzucker; Karotten; Kartoffelstock</a:t>
            </a:r>
            <a:r>
              <a:rPr lang="de-CH" dirty="0" smtClean="0"/>
              <a:t>;</a:t>
            </a:r>
          </a:p>
          <a:p>
            <a:pPr>
              <a:buFont typeface="Wingdings" pitchFamily="2" charset="2"/>
              <a:buNone/>
            </a:pPr>
            <a:endParaRPr lang="de-CH" dirty="0"/>
          </a:p>
          <a:p>
            <a:pPr>
              <a:buFont typeface="Wingdings" pitchFamily="2" charset="2"/>
              <a:buNone/>
            </a:pPr>
            <a:r>
              <a:rPr lang="de-CH" dirty="0"/>
              <a:t>Sportgetränke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Mittlerer glykämischer Index (60-85)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CH"/>
              <a:t>Vollkornbrot, -gebäck; Müsli (gezuckert); Nudeln; Reis; Mais; Gemüse; Bananen; Ananas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/>
              <a:t>Tiefer glykämischer Index (&lt;60)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CH" dirty="0"/>
              <a:t>Bohnen, </a:t>
            </a:r>
            <a:r>
              <a:rPr lang="de-CH" dirty="0" err="1"/>
              <a:t>Eiscrème</a:t>
            </a:r>
            <a:r>
              <a:rPr lang="de-CH" dirty="0"/>
              <a:t>; Yoghurt; Milch; Schokolade; </a:t>
            </a:r>
            <a:r>
              <a:rPr lang="de-CH" dirty="0" err="1"/>
              <a:t>Aepfel</a:t>
            </a:r>
            <a:r>
              <a:rPr lang="de-CH" dirty="0"/>
              <a:t>; Orangen; Feigen; Datteln; Apfelsaft; Orangensaft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Wann KH mit hohem Index?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CH" dirty="0"/>
              <a:t>Vor, während und nach dem Training</a:t>
            </a:r>
          </a:p>
          <a:p>
            <a:pPr>
              <a:buFont typeface="Wingdings" pitchFamily="2" charset="2"/>
              <a:buNone/>
            </a:pPr>
            <a:r>
              <a:rPr lang="de-CH" dirty="0"/>
              <a:t>Zur schnellen Erholung nach dem </a:t>
            </a:r>
            <a:r>
              <a:rPr lang="de-CH" dirty="0" smtClean="0"/>
              <a:t>Training</a:t>
            </a:r>
          </a:p>
          <a:p>
            <a:pPr>
              <a:buFont typeface="Wingdings" pitchFamily="2" charset="2"/>
              <a:buNone/>
            </a:pPr>
            <a:endParaRPr lang="de-CH" dirty="0" smtClean="0"/>
          </a:p>
          <a:p>
            <a:pPr>
              <a:buFont typeface="Wingdings" pitchFamily="2" charset="2"/>
              <a:buNone/>
            </a:pPr>
            <a:endParaRPr lang="de-CH" dirty="0" smtClean="0"/>
          </a:p>
          <a:p>
            <a:pPr>
              <a:buFont typeface="Wingdings" pitchFamily="2" charset="2"/>
              <a:buNone/>
            </a:pPr>
            <a:endParaRPr lang="de-CH" dirty="0" smtClean="0"/>
          </a:p>
          <a:p>
            <a:pPr>
              <a:buFont typeface="Wingdings" pitchFamily="2" charset="2"/>
              <a:buNone/>
            </a:pPr>
            <a:r>
              <a:rPr lang="de-CH" dirty="0" smtClean="0"/>
              <a:t>Weiss-, </a:t>
            </a:r>
            <a:r>
              <a:rPr lang="de-CH" dirty="0" err="1" smtClean="0"/>
              <a:t>Ruchbrot</a:t>
            </a:r>
            <a:r>
              <a:rPr lang="de-CH" dirty="0" smtClean="0"/>
              <a:t>; Cornflakes; Honig; Trauben, Traubenzucker; Karotten; Kartoffelstock;</a:t>
            </a:r>
          </a:p>
          <a:p>
            <a:pPr>
              <a:buFont typeface="Wingdings" pitchFamily="2" charset="2"/>
              <a:buNone/>
            </a:pPr>
            <a:endParaRPr lang="de-CH" dirty="0" smtClean="0"/>
          </a:p>
          <a:p>
            <a:pPr>
              <a:buFont typeface="Wingdings" pitchFamily="2" charset="2"/>
              <a:buNone/>
            </a:pPr>
            <a:r>
              <a:rPr lang="de-CH" dirty="0" smtClean="0"/>
              <a:t>Sportgetränke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Wann KH mit </a:t>
            </a:r>
            <a:r>
              <a:rPr lang="de-CH" dirty="0" smtClean="0"/>
              <a:t>tieferem </a:t>
            </a:r>
            <a:r>
              <a:rPr lang="de-CH" dirty="0"/>
              <a:t>Index?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CH" dirty="0" smtClean="0"/>
          </a:p>
          <a:p>
            <a:pPr>
              <a:buFont typeface="Wingdings" pitchFamily="2" charset="2"/>
              <a:buNone/>
            </a:pPr>
            <a:r>
              <a:rPr lang="de-CH" dirty="0" smtClean="0"/>
              <a:t>Normale </a:t>
            </a:r>
            <a:r>
              <a:rPr lang="de-CH" dirty="0"/>
              <a:t>Mahlzeiten</a:t>
            </a:r>
          </a:p>
          <a:p>
            <a:pPr>
              <a:buFont typeface="Wingdings" pitchFamily="2" charset="2"/>
              <a:buNone/>
            </a:pPr>
            <a:r>
              <a:rPr lang="de-CH" dirty="0"/>
              <a:t>Zwischenmahlzeiten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Welches sind Eiweisse (Proteine)?</a:t>
            </a:r>
          </a:p>
        </p:txBody>
      </p:sp>
      <p:pic>
        <p:nvPicPr>
          <p:cNvPr id="31748" name="Picture 4" descr="D:\Fotoalbum\Ernährung\Eiweisse.bmp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>
            <a:lum bright="-12000" contrast="12000"/>
          </a:blip>
          <a:stretch>
            <a:fillRect/>
          </a:stretch>
        </p:blipFill>
        <p:spPr>
          <a:xfrm>
            <a:off x="1043608" y="1700808"/>
            <a:ext cx="7056784" cy="4536503"/>
          </a:xfrm>
          <a:noFill/>
          <a:ln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4CA-CC01-41F1-875F-246253B8F9E9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Eiweisse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Wichtig als Baustoff, für die Hormonbildung und das Immunsystem (Abwehr)</a:t>
            </a:r>
          </a:p>
          <a:p>
            <a:r>
              <a:rPr lang="de-CH"/>
              <a:t>Ideal sind Kombinationen aus pflanzlichen und tierischen Eiweissen</a:t>
            </a:r>
          </a:p>
          <a:p>
            <a:pPr>
              <a:buFont typeface="Wingdings" pitchFamily="2" charset="2"/>
              <a:buNone/>
            </a:pPr>
            <a:r>
              <a:rPr lang="de-CH"/>
              <a:t>   (Rösti mit Ei, Teigwaren und Käse, Reis und Fisch, etc.)</a:t>
            </a:r>
          </a:p>
          <a:p>
            <a:r>
              <a:rPr lang="de-CH"/>
              <a:t>Problem: häufig hoher Fettgehalt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36194" name="Picture 2" descr="C:\Users\media\Pictures\FIFA\WC2014 Brasil\20140610_1702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8229600" cy="5143536"/>
          </a:xfrm>
          <a:prstGeom prst="rect">
            <a:avLst/>
          </a:prstGeom>
          <a:noFill/>
        </p:spPr>
      </p:pic>
      <p:pic>
        <p:nvPicPr>
          <p:cNvPr id="8" name="12 Telephon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86578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Fette</a:t>
            </a:r>
          </a:p>
        </p:txBody>
      </p:sp>
      <p:pic>
        <p:nvPicPr>
          <p:cNvPr id="40964" name="Picture 4" descr="D:\Fotoalbum\Ernährung\Fette.bmp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>
            <a:lum bright="-12000" contrast="18000"/>
          </a:blip>
          <a:stretch>
            <a:fillRect/>
          </a:stretch>
        </p:blipFill>
        <p:spPr>
          <a:xfrm>
            <a:off x="1043608" y="1268760"/>
            <a:ext cx="6984776" cy="5040560"/>
          </a:xfrm>
          <a:noFill/>
          <a:ln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44CA-CC01-41F1-875F-246253B8F9E9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Fette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Sind sehr wichtig und </a:t>
            </a:r>
            <a:r>
              <a:rPr lang="de-CH" dirty="0" smtClean="0"/>
              <a:t>besser </a:t>
            </a:r>
            <a:r>
              <a:rPr lang="de-CH" dirty="0"/>
              <a:t>als ihr Ruf</a:t>
            </a:r>
          </a:p>
          <a:p>
            <a:r>
              <a:rPr lang="de-CH" dirty="0"/>
              <a:t>Wichtig als Energielieferant (v.a. im Langzeitausdauerbereich), Hormonstoffwechsel, Aufnahme fettlöslicher Vitamine (A,D,E,K) und essentieller Fettsäuren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Warum essen?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Baustoff</a:t>
            </a:r>
          </a:p>
          <a:p>
            <a:r>
              <a:rPr lang="de-CH" dirty="0"/>
              <a:t>Energielieferung</a:t>
            </a:r>
          </a:p>
          <a:p>
            <a:r>
              <a:rPr lang="de-CH" dirty="0"/>
              <a:t>Hormonstoffwechsel</a:t>
            </a:r>
          </a:p>
          <a:p>
            <a:r>
              <a:rPr lang="de-CH" dirty="0" smtClean="0"/>
              <a:t>Immunsystem</a:t>
            </a:r>
          </a:p>
          <a:p>
            <a:r>
              <a:rPr lang="de-CH" dirty="0" smtClean="0"/>
              <a:t>Genuss…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Wann essen?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Regelmässig, 3 mal im Tag und Zwischenmahlzeiten einplanen</a:t>
            </a:r>
          </a:p>
          <a:p>
            <a:r>
              <a:rPr lang="de-CH" dirty="0"/>
              <a:t>Letzte grosse Mahlzeit ca. 3-4 Stunden vor dem Wettkampf</a:t>
            </a:r>
          </a:p>
          <a:p>
            <a:r>
              <a:rPr lang="de-CH" dirty="0" smtClean="0"/>
              <a:t>Ca. 15 – 30 Min. vor </a:t>
            </a:r>
            <a:r>
              <a:rPr lang="de-CH" dirty="0"/>
              <a:t>dem Wettkampf kleine </a:t>
            </a:r>
            <a:r>
              <a:rPr lang="de-CH" dirty="0" smtClean="0"/>
              <a:t>Mahlzeit </a:t>
            </a:r>
            <a:r>
              <a:rPr lang="de-CH" dirty="0"/>
              <a:t>mit hohem </a:t>
            </a:r>
            <a:r>
              <a:rPr lang="de-CH" dirty="0" err="1"/>
              <a:t>glykämischen</a:t>
            </a:r>
            <a:r>
              <a:rPr lang="de-CH" dirty="0"/>
              <a:t> </a:t>
            </a:r>
            <a:r>
              <a:rPr lang="de-CH" dirty="0" smtClean="0"/>
              <a:t>Index (z.B. Energieriegel, Biber…)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Wann Essen?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Nach dem Wettkampf rasch (30 min)wieder Kohlenhydrate zu sich nehmen</a:t>
            </a:r>
          </a:p>
          <a:p>
            <a:r>
              <a:rPr lang="de-CH" dirty="0" smtClean="0"/>
              <a:t>Nach dem Wettkampf auch Eiweisse zuführen (Zeitpunkt nicht so wichtig)</a:t>
            </a:r>
          </a:p>
          <a:p>
            <a:pPr>
              <a:buNone/>
            </a:pPr>
            <a:r>
              <a:rPr lang="de-CH" dirty="0" smtClean="0"/>
              <a:t>    &gt; Regenerationsdrinks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Was essen?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800" dirty="0"/>
              <a:t>Ausgeglichene Ernährung</a:t>
            </a:r>
          </a:p>
          <a:p>
            <a:pPr>
              <a:buFont typeface="Wingdings" pitchFamily="2" charset="2"/>
              <a:buNone/>
            </a:pPr>
            <a:r>
              <a:rPr lang="de-CH" sz="2800" dirty="0" smtClean="0"/>
              <a:t>	(</a:t>
            </a:r>
            <a:r>
              <a:rPr lang="de-CH" sz="2800" dirty="0"/>
              <a:t>KH: ca. 6-10 g pro kg </a:t>
            </a:r>
            <a:r>
              <a:rPr lang="de-CH" sz="2800" dirty="0" err="1"/>
              <a:t>KG</a:t>
            </a:r>
            <a:r>
              <a:rPr lang="de-CH" sz="2800" dirty="0"/>
              <a:t>; Eiweisse: ca. 1,5 g pro kg </a:t>
            </a:r>
            <a:r>
              <a:rPr lang="de-CH" sz="2800" dirty="0" err="1"/>
              <a:t>KG</a:t>
            </a:r>
            <a:r>
              <a:rPr lang="de-CH" sz="2800" dirty="0"/>
              <a:t>; Fette: ca. 1,5 g pro kg </a:t>
            </a:r>
            <a:r>
              <a:rPr lang="de-CH" sz="2800" dirty="0" err="1"/>
              <a:t>KG</a:t>
            </a:r>
            <a:r>
              <a:rPr lang="de-CH" sz="2800" dirty="0" smtClean="0"/>
              <a:t>)</a:t>
            </a:r>
          </a:p>
          <a:p>
            <a:pPr>
              <a:buFont typeface="Wingdings" pitchFamily="2" charset="2"/>
              <a:buNone/>
            </a:pPr>
            <a:r>
              <a:rPr lang="de-CH" dirty="0" smtClean="0"/>
              <a:t>	Wichtig: Verhältnis </a:t>
            </a:r>
            <a:r>
              <a:rPr lang="de-CH" dirty="0" err="1" smtClean="0"/>
              <a:t>ca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FFFF00"/>
                </a:solidFill>
              </a:rPr>
              <a:t>60 : 20 : 20</a:t>
            </a:r>
          </a:p>
          <a:p>
            <a:pPr>
              <a:buFont typeface="Wingdings" pitchFamily="2" charset="2"/>
              <a:buNone/>
            </a:pPr>
            <a:endParaRPr lang="de-CH" sz="2800" dirty="0">
              <a:solidFill>
                <a:srgbClr val="FFFF00"/>
              </a:solidFill>
            </a:endParaRPr>
          </a:p>
          <a:p>
            <a:r>
              <a:rPr lang="de-CH" sz="2800" dirty="0"/>
              <a:t>Beachtung des </a:t>
            </a:r>
            <a:r>
              <a:rPr lang="de-CH" sz="2800" dirty="0" err="1"/>
              <a:t>glykämischen</a:t>
            </a:r>
            <a:r>
              <a:rPr lang="de-CH" sz="2800" dirty="0"/>
              <a:t> Index</a:t>
            </a:r>
          </a:p>
          <a:p>
            <a:r>
              <a:rPr lang="de-CH" sz="2800" dirty="0"/>
              <a:t>Kombination pflanzliche und tierische Eiweisse</a:t>
            </a:r>
          </a:p>
          <a:p>
            <a:r>
              <a:rPr lang="de-CH" sz="2800" dirty="0"/>
              <a:t>Fette nicht </a:t>
            </a:r>
            <a:r>
              <a:rPr lang="de-CH" sz="2800" dirty="0" smtClean="0"/>
              <a:t>vergessen</a:t>
            </a:r>
            <a:endParaRPr lang="de-CH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Was Essen 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Zusatzernährung (Vitamine, Mineralstoffe, Sportdrinks) je nach Intensität der Belastung und dem Klima anpassen, z.B. Training im Winter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Wieviel essen?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Die Menge sollte der Belastung angepasst </a:t>
            </a:r>
            <a:r>
              <a:rPr lang="de-CH" dirty="0" smtClean="0"/>
              <a:t>werden</a:t>
            </a:r>
          </a:p>
          <a:p>
            <a:r>
              <a:rPr lang="de-CH" dirty="0" smtClean="0"/>
              <a:t>Grundumsatz beachten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Zusatzernährung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Gefahren bei reinen Einzelsubstanzen</a:t>
            </a:r>
          </a:p>
          <a:p>
            <a:r>
              <a:rPr lang="de-AT" dirty="0" smtClean="0"/>
              <a:t>Verunreinigungen mit Anabolika etc.</a:t>
            </a:r>
          </a:p>
          <a:p>
            <a:r>
              <a:rPr lang="de-AT" dirty="0" smtClean="0"/>
              <a:t>Cave: </a:t>
            </a:r>
            <a:r>
              <a:rPr lang="de-AT" dirty="0" smtClean="0"/>
              <a:t>Doping!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Eisen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Rote Blutzellen</a:t>
            </a:r>
          </a:p>
          <a:p>
            <a:r>
              <a:rPr lang="de-AT" dirty="0" smtClean="0"/>
              <a:t>Sauerstoffträger</a:t>
            </a:r>
          </a:p>
          <a:p>
            <a:r>
              <a:rPr lang="de-AT" dirty="0" smtClean="0"/>
              <a:t>Bestandteil: </a:t>
            </a:r>
            <a:r>
              <a:rPr lang="de-AT" dirty="0" smtClean="0">
                <a:solidFill>
                  <a:srgbClr val="FFFF00"/>
                </a:solidFill>
              </a:rPr>
              <a:t>Häm</a:t>
            </a:r>
            <a:r>
              <a:rPr lang="de-AT" dirty="0" smtClean="0"/>
              <a:t>oglobin</a:t>
            </a:r>
          </a:p>
          <a:p>
            <a:r>
              <a:rPr lang="de-AT" dirty="0" smtClean="0"/>
              <a:t>Je mehr Sauerstoffträger &gt; ……</a:t>
            </a:r>
          </a:p>
          <a:p>
            <a:r>
              <a:rPr lang="de-AT" dirty="0" smtClean="0"/>
              <a:t>Faktor im Immunsystem</a:t>
            </a:r>
          </a:p>
          <a:p>
            <a:r>
              <a:rPr lang="de-AT" dirty="0" err="1" smtClean="0"/>
              <a:t>Ferritin</a:t>
            </a:r>
            <a:r>
              <a:rPr lang="de-AT" dirty="0" smtClean="0"/>
              <a:t>, es gibt Normwerte</a:t>
            </a:r>
          </a:p>
          <a:p>
            <a:endParaRPr lang="de-AT" dirty="0" smtClean="0"/>
          </a:p>
          <a:p>
            <a:r>
              <a:rPr lang="de-AT" dirty="0" smtClean="0"/>
              <a:t>&gt;über  50!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Sport und Erfolg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Talent</a:t>
            </a:r>
          </a:p>
          <a:p>
            <a:r>
              <a:rPr lang="de-AT" dirty="0" smtClean="0"/>
              <a:t>Training und </a:t>
            </a:r>
            <a:r>
              <a:rPr lang="de-AT" dirty="0" smtClean="0"/>
              <a:t>Ziele, Motivation</a:t>
            </a:r>
            <a:endParaRPr lang="de-AT" dirty="0" smtClean="0"/>
          </a:p>
          <a:p>
            <a:r>
              <a:rPr lang="de-AT" dirty="0" smtClean="0"/>
              <a:t>Psyche</a:t>
            </a:r>
          </a:p>
          <a:p>
            <a:r>
              <a:rPr lang="de-AT" dirty="0" smtClean="0"/>
              <a:t>Glück</a:t>
            </a:r>
          </a:p>
          <a:p>
            <a:r>
              <a:rPr lang="de-AT" dirty="0" smtClean="0"/>
              <a:t>Verletzungsprävention</a:t>
            </a:r>
          </a:p>
          <a:p>
            <a:endParaRPr lang="de-AT" dirty="0" smtClean="0"/>
          </a:p>
          <a:p>
            <a:r>
              <a:rPr lang="de-AT" dirty="0" smtClean="0"/>
              <a:t>Ernährung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Eisen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Warum </a:t>
            </a:r>
            <a:r>
              <a:rPr lang="de-AT" dirty="0" err="1" smtClean="0"/>
              <a:t>Ferritin</a:t>
            </a:r>
            <a:r>
              <a:rPr lang="de-AT" dirty="0" smtClean="0"/>
              <a:t> zu tief</a:t>
            </a:r>
          </a:p>
          <a:p>
            <a:pPr lvl="1"/>
            <a:r>
              <a:rPr lang="de-AT" dirty="0" smtClean="0"/>
              <a:t>Aufnahme ungenügend</a:t>
            </a:r>
          </a:p>
          <a:p>
            <a:pPr lvl="1"/>
            <a:r>
              <a:rPr lang="de-AT" dirty="0" smtClean="0"/>
              <a:t>Aufnahme funktioniert nicht gut</a:t>
            </a:r>
          </a:p>
          <a:p>
            <a:pPr lvl="1"/>
            <a:r>
              <a:rPr lang="de-AT" dirty="0" smtClean="0"/>
              <a:t>Zu viel Verlust</a:t>
            </a:r>
          </a:p>
          <a:p>
            <a:pPr lvl="2"/>
            <a:r>
              <a:rPr lang="de-AT" dirty="0" smtClean="0"/>
              <a:t>Sport</a:t>
            </a:r>
          </a:p>
          <a:p>
            <a:pPr lvl="2"/>
            <a:r>
              <a:rPr lang="de-AT" dirty="0" smtClean="0"/>
              <a:t>Blutung</a:t>
            </a:r>
          </a:p>
          <a:p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Eisen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Wo in Ernährung</a:t>
            </a:r>
          </a:p>
          <a:p>
            <a:pPr lvl="1"/>
            <a:r>
              <a:rPr lang="de-AT" dirty="0" smtClean="0"/>
              <a:t>Fleisch, Fisch</a:t>
            </a:r>
          </a:p>
          <a:p>
            <a:pPr lvl="1"/>
            <a:r>
              <a:rPr lang="de-AT" dirty="0" smtClean="0"/>
              <a:t>Spinat, Schwarzwurzel</a:t>
            </a:r>
          </a:p>
          <a:p>
            <a:pPr lvl="1"/>
            <a:r>
              <a:rPr lang="de-AT" dirty="0" smtClean="0"/>
              <a:t>Haselnüsse, Sonnenblumenkerne, Linsen</a:t>
            </a:r>
          </a:p>
          <a:p>
            <a:endParaRPr lang="de-AT" dirty="0" smtClean="0"/>
          </a:p>
          <a:p>
            <a:r>
              <a:rPr lang="de-AT" dirty="0" smtClean="0"/>
              <a:t>Wie ersetzen</a:t>
            </a:r>
          </a:p>
          <a:p>
            <a:pPr lvl="1"/>
            <a:r>
              <a:rPr lang="de-AT" dirty="0" smtClean="0"/>
              <a:t>Tabletten</a:t>
            </a:r>
          </a:p>
          <a:p>
            <a:pPr lvl="1"/>
            <a:r>
              <a:rPr lang="de-AT" dirty="0" smtClean="0"/>
              <a:t>Infusionen</a:t>
            </a:r>
          </a:p>
          <a:p>
            <a:pPr lvl="1"/>
            <a:r>
              <a:rPr lang="de-AT" dirty="0" smtClean="0"/>
              <a:t>Cave: Zeitpunkt, Doping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Vit</a:t>
            </a:r>
            <a:r>
              <a:rPr lang="de-AT" dirty="0" smtClean="0"/>
              <a:t>. B12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Wichtiger Baustein für Blut und Nervensystem, Immunsystem der Schleimhäute, senkt Risikofaktor für Arteriosklerose (</a:t>
            </a:r>
            <a:r>
              <a:rPr lang="de-AT" dirty="0" err="1" smtClean="0"/>
              <a:t>Homocystein</a:t>
            </a:r>
            <a:r>
              <a:rPr lang="de-AT" dirty="0" smtClean="0"/>
              <a:t>)</a:t>
            </a:r>
          </a:p>
          <a:p>
            <a:endParaRPr lang="de-AT" dirty="0" smtClean="0"/>
          </a:p>
          <a:p>
            <a:r>
              <a:rPr lang="de-AT" dirty="0" smtClean="0"/>
              <a:t>Wie entsteht ein Mangel</a:t>
            </a:r>
          </a:p>
          <a:p>
            <a:pPr lvl="1"/>
            <a:r>
              <a:rPr lang="de-AT" dirty="0" smtClean="0"/>
              <a:t>Zu wenig Zufuhr</a:t>
            </a:r>
          </a:p>
          <a:p>
            <a:pPr lvl="1"/>
            <a:r>
              <a:rPr lang="de-AT" dirty="0" smtClean="0"/>
              <a:t>Schlechte Aufnahme</a:t>
            </a:r>
          </a:p>
          <a:p>
            <a:pPr lvl="1"/>
            <a:r>
              <a:rPr lang="de-AT" dirty="0" smtClean="0"/>
              <a:t>Zu </a:t>
            </a:r>
            <a:r>
              <a:rPr lang="de-AT" dirty="0" err="1" smtClean="0"/>
              <a:t>grosser</a:t>
            </a:r>
            <a:r>
              <a:rPr lang="de-AT" dirty="0" smtClean="0"/>
              <a:t> Verlust</a:t>
            </a:r>
          </a:p>
          <a:p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Vit</a:t>
            </a:r>
            <a:r>
              <a:rPr lang="de-AT" dirty="0" smtClean="0"/>
              <a:t> B12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Ernährung</a:t>
            </a:r>
          </a:p>
          <a:p>
            <a:pPr lvl="1"/>
            <a:r>
              <a:rPr lang="de-AT" dirty="0" smtClean="0"/>
              <a:t>Fleisch (Leber), Fisch (Forelle)</a:t>
            </a:r>
          </a:p>
          <a:p>
            <a:pPr lvl="1"/>
            <a:r>
              <a:rPr lang="de-AT" dirty="0" smtClean="0"/>
              <a:t>Eier</a:t>
            </a:r>
          </a:p>
          <a:p>
            <a:pPr lvl="1"/>
            <a:r>
              <a:rPr lang="de-AT" dirty="0" smtClean="0"/>
              <a:t>Milchprodukte (Käse, Milch, Quark)</a:t>
            </a:r>
          </a:p>
          <a:p>
            <a:endParaRPr lang="de-AT" dirty="0" smtClean="0"/>
          </a:p>
          <a:p>
            <a:r>
              <a:rPr lang="de-AT" dirty="0" smtClean="0"/>
              <a:t>Ersetzen</a:t>
            </a:r>
          </a:p>
          <a:p>
            <a:pPr lvl="1"/>
            <a:r>
              <a:rPr lang="de-AT" dirty="0" smtClean="0"/>
              <a:t>Tabletten, Drinks</a:t>
            </a:r>
          </a:p>
          <a:p>
            <a:pPr lvl="1"/>
            <a:r>
              <a:rPr lang="de-AT" dirty="0" smtClean="0"/>
              <a:t>Spritzen</a:t>
            </a:r>
          </a:p>
          <a:p>
            <a:pPr lvl="1"/>
            <a:r>
              <a:rPr lang="de-AT" dirty="0" smtClean="0"/>
              <a:t>Überdosierung nicht möglich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Vit</a:t>
            </a:r>
            <a:r>
              <a:rPr lang="de-AT" dirty="0" smtClean="0"/>
              <a:t> 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„Sonnenvitamin“ &gt; UVB-Strahlung</a:t>
            </a:r>
          </a:p>
          <a:p>
            <a:r>
              <a:rPr lang="de-AT" dirty="0" smtClean="0"/>
              <a:t>Wichtig für Knochen und Zähne (Calcium)</a:t>
            </a:r>
          </a:p>
          <a:p>
            <a:r>
              <a:rPr lang="de-AT" dirty="0" smtClean="0"/>
              <a:t>Immunsystem, Herz-/Kreislauf, Krebs?</a:t>
            </a:r>
          </a:p>
          <a:p>
            <a:r>
              <a:rPr lang="de-AT" dirty="0" smtClean="0"/>
              <a:t>Sportmedizin: Regeneration, Muskulatur</a:t>
            </a:r>
          </a:p>
          <a:p>
            <a:endParaRPr lang="de-AT" dirty="0" smtClean="0"/>
          </a:p>
          <a:p>
            <a:r>
              <a:rPr lang="de-AT" dirty="0" smtClean="0"/>
              <a:t>Produktion über die Haut durch Sonneneinstrahlung</a:t>
            </a:r>
          </a:p>
          <a:p>
            <a:r>
              <a:rPr lang="de-AT" dirty="0" smtClean="0"/>
              <a:t>Problem nördlicher Breitengrad (42°) …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Vit</a:t>
            </a:r>
            <a:r>
              <a:rPr lang="de-AT" dirty="0" smtClean="0"/>
              <a:t> 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Ernährung</a:t>
            </a:r>
          </a:p>
          <a:p>
            <a:pPr lvl="1"/>
            <a:r>
              <a:rPr lang="de-AT" dirty="0" smtClean="0"/>
              <a:t>Aal, Rollmops, Sardinen, Lachs</a:t>
            </a:r>
          </a:p>
          <a:p>
            <a:pPr lvl="1"/>
            <a:r>
              <a:rPr lang="de-AT" dirty="0" smtClean="0"/>
              <a:t>Steinpilze, Morcheln, Champignon</a:t>
            </a:r>
          </a:p>
          <a:p>
            <a:pPr lvl="1"/>
            <a:r>
              <a:rPr lang="de-AT" dirty="0" smtClean="0"/>
              <a:t>Rindsleber</a:t>
            </a:r>
          </a:p>
          <a:p>
            <a:pPr lvl="1"/>
            <a:r>
              <a:rPr lang="de-AT" dirty="0" smtClean="0"/>
              <a:t>Käse, Eier</a:t>
            </a:r>
          </a:p>
          <a:p>
            <a:endParaRPr lang="de-AT" dirty="0" smtClean="0"/>
          </a:p>
          <a:p>
            <a:r>
              <a:rPr lang="de-AT" dirty="0" smtClean="0"/>
              <a:t>Ersetzen</a:t>
            </a:r>
          </a:p>
          <a:p>
            <a:pPr lvl="1"/>
            <a:r>
              <a:rPr lang="de-AT" dirty="0" smtClean="0"/>
              <a:t>Tropfen</a:t>
            </a:r>
          </a:p>
          <a:p>
            <a:pPr lvl="1"/>
            <a:r>
              <a:rPr lang="de-AT" dirty="0" smtClean="0"/>
              <a:t>Spritzen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Kreatin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Viele Studien, insgesamt wenig Effekt</a:t>
            </a:r>
          </a:p>
          <a:p>
            <a:r>
              <a:rPr lang="de-AT" dirty="0" smtClean="0"/>
              <a:t>Bei kurzen, intensiven Belastungen</a:t>
            </a:r>
          </a:p>
          <a:p>
            <a:r>
              <a:rPr lang="de-AT" dirty="0" smtClean="0"/>
              <a:t>Gewichtszunahme bei Muskelzunahme</a:t>
            </a:r>
          </a:p>
          <a:p>
            <a:r>
              <a:rPr lang="de-AT" dirty="0" smtClean="0"/>
              <a:t>Vegetarier profitieren mehr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Koffein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Scheint effektiv kurzfristig betr. Konzentration, motorische Kontrolle</a:t>
            </a:r>
          </a:p>
          <a:p>
            <a:r>
              <a:rPr lang="de-AT" dirty="0" smtClean="0"/>
              <a:t>Scheint direkt auf Muskel und Hirn zu wirken</a:t>
            </a:r>
          </a:p>
          <a:p>
            <a:r>
              <a:rPr lang="de-AT" dirty="0" smtClean="0"/>
              <a:t>Schon in tiefen Dosen</a:t>
            </a:r>
          </a:p>
          <a:p>
            <a:r>
              <a:rPr lang="de-AT" dirty="0" smtClean="0"/>
              <a:t>Problem: diuretischer Effekt, Schlafprobleme, Kopfweh, Übelkeit</a:t>
            </a:r>
          </a:p>
          <a:p>
            <a:endParaRPr lang="de-AT" dirty="0" smtClean="0"/>
          </a:p>
          <a:p>
            <a:r>
              <a:rPr lang="de-AT" dirty="0" smtClean="0"/>
              <a:t>WADA: </a:t>
            </a:r>
            <a:r>
              <a:rPr lang="de-AT" dirty="0" err="1" smtClean="0"/>
              <a:t>Monitoring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Zusatzernährung und Doping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Athlet ist verantwortlich was in seinen Körper gelangt</a:t>
            </a:r>
          </a:p>
          <a:p>
            <a:r>
              <a:rPr lang="de-AT" dirty="0" smtClean="0"/>
              <a:t>Hohes Risiko von Verunreinigungen</a:t>
            </a:r>
          </a:p>
          <a:p>
            <a:r>
              <a:rPr lang="de-AT" dirty="0" smtClean="0"/>
              <a:t>FDA zuletzt vom Markt gezogen</a:t>
            </a:r>
          </a:p>
          <a:p>
            <a:pPr lvl="1"/>
            <a:r>
              <a:rPr lang="de-AT" dirty="0" smtClean="0"/>
              <a:t>&gt;40 Produkt für Gewichtsverlust</a:t>
            </a:r>
          </a:p>
          <a:p>
            <a:pPr lvl="1"/>
            <a:r>
              <a:rPr lang="de-AT" dirty="0" smtClean="0"/>
              <a:t>&gt;70 Produkt für Steigerung im Sexuellen Bereich</a:t>
            </a:r>
          </a:p>
          <a:p>
            <a:pPr lvl="1"/>
            <a:r>
              <a:rPr lang="de-AT" dirty="0" smtClean="0"/>
              <a:t>&gt;80 Produkt für Body </a:t>
            </a:r>
            <a:r>
              <a:rPr lang="de-AT" dirty="0" err="1" smtClean="0"/>
              <a:t>Building</a:t>
            </a:r>
            <a:endParaRPr lang="de-AT" dirty="0" smtClean="0"/>
          </a:p>
          <a:p>
            <a:r>
              <a:rPr lang="de-AT" dirty="0" smtClean="0"/>
              <a:t>Weitere Kontrollen? Andere Verunreinigungen?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Zusammenfassung Essen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Ausgeglichene Ernährung mit Haupt- und Zwischenmahlzeiten</a:t>
            </a:r>
          </a:p>
          <a:p>
            <a:r>
              <a:rPr lang="de-CH" dirty="0"/>
              <a:t>Viel Kohlenhydrate, Mässig kombinierte Eiweisse, wenig Fett</a:t>
            </a:r>
          </a:p>
          <a:p>
            <a:r>
              <a:rPr lang="de-CH" dirty="0"/>
              <a:t>Wichtig: Kohlenhydrate vor und vor allem rasch nach dem Sport (hoher Index</a:t>
            </a:r>
            <a:r>
              <a:rPr lang="de-CH" dirty="0" smtClean="0"/>
              <a:t>), REGENERATION!</a:t>
            </a:r>
            <a:endParaRPr lang="de-CH" dirty="0"/>
          </a:p>
          <a:p>
            <a:r>
              <a:rPr lang="de-CH" dirty="0"/>
              <a:t>Zusatzernährung anpassen (Belastung, Klima</a:t>
            </a:r>
            <a:r>
              <a:rPr lang="de-CH" dirty="0" smtClean="0"/>
              <a:t>)</a:t>
            </a:r>
          </a:p>
          <a:p>
            <a:r>
              <a:rPr lang="de-CH" dirty="0" smtClean="0"/>
              <a:t>Mineralstoffe und Vitamine nicht vergessen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Ernährung, wichtig?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Immer wichtig</a:t>
            </a:r>
          </a:p>
          <a:p>
            <a:r>
              <a:rPr lang="de-AT" dirty="0" smtClean="0"/>
              <a:t>In jeder Lebensphase</a:t>
            </a:r>
          </a:p>
          <a:p>
            <a:r>
              <a:rPr lang="de-AT" dirty="0" smtClean="0"/>
              <a:t>Je höherer Level, desto wichtiger</a:t>
            </a:r>
          </a:p>
          <a:p>
            <a:endParaRPr lang="de-AT" dirty="0" smtClean="0"/>
          </a:p>
          <a:p>
            <a:r>
              <a:rPr lang="de-AT" dirty="0" smtClean="0"/>
              <a:t>Kann Unterschied machen zwischen Erfolg und Niederlage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Inhaltsplatzhalter 6" descr="20140609_114107_Richtone(HDR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857232"/>
            <a:ext cx="8229600" cy="505461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8" name="12 Afire Lov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16" y="62865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4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Inhaltsplatzhalter 6" descr="IMG_8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7786742" cy="52864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41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Warum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Um eine Austrocknung (Dehydratation) zu </a:t>
            </a:r>
            <a:r>
              <a:rPr lang="de-CH" dirty="0" smtClean="0"/>
              <a:t>vermeiden</a:t>
            </a:r>
          </a:p>
          <a:p>
            <a:endParaRPr lang="de-CH" dirty="0"/>
          </a:p>
          <a:p>
            <a:r>
              <a:rPr lang="de-CH" dirty="0"/>
              <a:t>Um Abzukühlen oder Aufzuwärmen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/>
              <a:t>Dehydratation (Austrocknung)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Leistungsabbau (Ausdauer, Schnellkraft)</a:t>
            </a:r>
          </a:p>
          <a:p>
            <a:r>
              <a:rPr lang="de-CH" dirty="0"/>
              <a:t>Psychische Veränderungen</a:t>
            </a:r>
          </a:p>
          <a:p>
            <a:r>
              <a:rPr lang="de-CH" dirty="0"/>
              <a:t>Koordinationsprobleme</a:t>
            </a:r>
          </a:p>
          <a:p>
            <a:r>
              <a:rPr lang="de-CH" dirty="0"/>
              <a:t>Konzentrationsstörungen</a:t>
            </a:r>
          </a:p>
          <a:p>
            <a:r>
              <a:rPr lang="de-CH" dirty="0"/>
              <a:t>Kopfschmerzen</a:t>
            </a:r>
          </a:p>
          <a:p>
            <a:r>
              <a:rPr lang="de-CH" dirty="0"/>
              <a:t>Bis zu </a:t>
            </a:r>
            <a:r>
              <a:rPr lang="de-CH" dirty="0" smtClean="0"/>
              <a:t>Bewusstseinsstörungen</a:t>
            </a:r>
          </a:p>
          <a:p>
            <a:r>
              <a:rPr lang="de-CH" dirty="0" smtClean="0"/>
              <a:t>Achtung bei Hitze und Sport: Todesfälle!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43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Wieviel?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Jeder sollte seinen eigenen Flüssigkeitsverlust </a:t>
            </a:r>
            <a:r>
              <a:rPr lang="de-CH" dirty="0" smtClean="0"/>
              <a:t>kennen</a:t>
            </a:r>
          </a:p>
          <a:p>
            <a:endParaRPr lang="de-CH" dirty="0"/>
          </a:p>
          <a:p>
            <a:r>
              <a:rPr lang="de-CH" dirty="0"/>
              <a:t>&gt;Gewicht vor und nach dem Training und </a:t>
            </a:r>
            <a:r>
              <a:rPr lang="de-CH" dirty="0" smtClean="0"/>
              <a:t>Spiel</a:t>
            </a:r>
          </a:p>
          <a:p>
            <a:endParaRPr lang="de-CH" dirty="0"/>
          </a:p>
          <a:p>
            <a:r>
              <a:rPr lang="de-CH" dirty="0"/>
              <a:t>&gt;mal 1,5 entspricht dem Verlust 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44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Wann?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dirty="0"/>
              <a:t>Bereits in der Vorbereitung die Speicher füllen</a:t>
            </a:r>
          </a:p>
          <a:p>
            <a:pPr>
              <a:lnSpc>
                <a:spcPct val="90000"/>
              </a:lnSpc>
            </a:pPr>
            <a:r>
              <a:rPr lang="de-CH" dirty="0"/>
              <a:t>Während dem Aufwärmen</a:t>
            </a:r>
          </a:p>
          <a:p>
            <a:pPr>
              <a:lnSpc>
                <a:spcPct val="90000"/>
              </a:lnSpc>
            </a:pPr>
            <a:r>
              <a:rPr lang="de-CH" dirty="0"/>
              <a:t>Während dem </a:t>
            </a:r>
            <a:r>
              <a:rPr lang="de-CH" dirty="0" smtClean="0"/>
              <a:t>Wettkampf </a:t>
            </a:r>
            <a:r>
              <a:rPr lang="de-CH" dirty="0"/>
              <a:t>jede Pause ausnutzen, optimal alle 10 bis 15 Minuten</a:t>
            </a:r>
          </a:p>
          <a:p>
            <a:pPr>
              <a:lnSpc>
                <a:spcPct val="90000"/>
              </a:lnSpc>
            </a:pPr>
            <a:r>
              <a:rPr lang="de-CH" dirty="0"/>
              <a:t>Die Menge kann auch klein sein</a:t>
            </a:r>
          </a:p>
          <a:p>
            <a:pPr>
              <a:lnSpc>
                <a:spcPct val="90000"/>
              </a:lnSpc>
            </a:pPr>
            <a:r>
              <a:rPr lang="de-CH" dirty="0"/>
              <a:t>In der Pause</a:t>
            </a:r>
          </a:p>
          <a:p>
            <a:pPr>
              <a:lnSpc>
                <a:spcPct val="90000"/>
              </a:lnSpc>
            </a:pPr>
            <a:r>
              <a:rPr lang="de-CH" dirty="0"/>
              <a:t>Sofort nach dem </a:t>
            </a:r>
            <a:r>
              <a:rPr lang="de-CH" dirty="0" smtClean="0"/>
              <a:t>Wettkampf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45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sz="2800" dirty="0"/>
              <a:t>Deutlicher Vorteil von Sportgetränken, die Kohlenhydrate (am besten kombiniert mit etwas Salz) enthalten gegenüber reinem Wasser</a:t>
            </a:r>
          </a:p>
          <a:p>
            <a:r>
              <a:rPr lang="de-CH" sz="2800" dirty="0"/>
              <a:t>Immer in den Trainings zuerst probieren</a:t>
            </a:r>
          </a:p>
          <a:p>
            <a:r>
              <a:rPr lang="de-CH" sz="2800" dirty="0"/>
              <a:t>Nach der Belastung rasch wieder Flüssigkeit ausgleichen. Hier sind die Kohlenhydrate (</a:t>
            </a:r>
            <a:r>
              <a:rPr lang="de-CH" sz="2800" dirty="0" err="1"/>
              <a:t>evt</a:t>
            </a:r>
            <a:r>
              <a:rPr lang="de-CH" sz="2800" dirty="0"/>
              <a:t> in Kombination mit Eiweissen) zentral, da sie die </a:t>
            </a:r>
            <a:r>
              <a:rPr lang="de-CH" sz="2800" dirty="0" smtClean="0"/>
              <a:t>REGENERATION </a:t>
            </a:r>
            <a:r>
              <a:rPr lang="de-CH" sz="2800" dirty="0"/>
              <a:t>beschleunigen.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46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Regenerationsdrinks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Wichtig sind vor allem die </a:t>
            </a:r>
            <a:r>
              <a:rPr lang="de-CH" dirty="0" smtClean="0"/>
              <a:t>Kohlenhydrate</a:t>
            </a:r>
          </a:p>
          <a:p>
            <a:endParaRPr lang="de-CH" dirty="0"/>
          </a:p>
          <a:p>
            <a:r>
              <a:rPr lang="de-CH" dirty="0" smtClean="0"/>
              <a:t>Die Rolle der Eiweisse </a:t>
            </a:r>
            <a:r>
              <a:rPr lang="de-CH" dirty="0"/>
              <a:t>für die Regeneration </a:t>
            </a:r>
            <a:r>
              <a:rPr lang="de-CH" dirty="0" smtClean="0"/>
              <a:t>(bei </a:t>
            </a:r>
            <a:r>
              <a:rPr lang="de-CH" dirty="0"/>
              <a:t>genügender </a:t>
            </a:r>
            <a:r>
              <a:rPr lang="de-CH" dirty="0" smtClean="0"/>
              <a:t>Kohlenhydrateinnahme) ist auch in neuesten Studien nicht klar.</a:t>
            </a:r>
            <a:endParaRPr lang="de-CH" dirty="0"/>
          </a:p>
          <a:p>
            <a:pPr>
              <a:buFont typeface="Wingdings" pitchFamily="2" charset="2"/>
              <a:buNone/>
            </a:pPr>
            <a:r>
              <a:rPr lang="de-CH" dirty="0"/>
              <a:t>   (75-90 g KH pro Stunde, entspricht 1 Portion Spaghetti)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47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Regeneration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Zentrales Element, um überhaupt eine Leistungssteigerung zu erreichen und Verletzungen zu vermeiden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48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Zusammenfassung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Trinken ist ein wichtiges Element </a:t>
            </a:r>
          </a:p>
          <a:p>
            <a:r>
              <a:rPr lang="de-CH" dirty="0"/>
              <a:t>Es steigert und erhält vor allem die Leistungsfähigkeit </a:t>
            </a:r>
            <a:endParaRPr lang="de-CH" dirty="0" smtClean="0"/>
          </a:p>
          <a:p>
            <a:pPr>
              <a:buNone/>
            </a:pPr>
            <a:r>
              <a:rPr lang="de-CH" dirty="0" smtClean="0"/>
              <a:t>	(</a:t>
            </a:r>
            <a:r>
              <a:rPr lang="de-CH" dirty="0"/>
              <a:t>Ausdauer, Koordination, Konzentration, mentale Stärke etc.)</a:t>
            </a:r>
          </a:p>
          <a:p>
            <a:pPr>
              <a:buFont typeface="Wingdings" pitchFamily="2" charset="2"/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49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Ernährung, wichtig?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Ron </a:t>
            </a:r>
            <a:r>
              <a:rPr lang="de-AT" dirty="0" err="1" smtClean="0"/>
              <a:t>Maughan</a:t>
            </a:r>
            <a:r>
              <a:rPr lang="de-AT" dirty="0" smtClean="0"/>
              <a:t>:</a:t>
            </a:r>
            <a:br>
              <a:rPr lang="de-AT" dirty="0" smtClean="0"/>
            </a:br>
            <a:r>
              <a:rPr lang="de-AT" dirty="0" smtClean="0"/>
              <a:t>„</a:t>
            </a:r>
            <a:r>
              <a:rPr lang="de-AT" dirty="0" err="1" smtClean="0"/>
              <a:t>Good</a:t>
            </a:r>
            <a:r>
              <a:rPr lang="de-AT" dirty="0" smtClean="0"/>
              <a:t> </a:t>
            </a:r>
            <a:r>
              <a:rPr lang="de-AT" dirty="0" err="1" smtClean="0"/>
              <a:t>food</a:t>
            </a:r>
            <a:r>
              <a:rPr lang="de-AT" dirty="0" smtClean="0"/>
              <a:t> </a:t>
            </a:r>
            <a:r>
              <a:rPr lang="de-AT" dirty="0" err="1" smtClean="0"/>
              <a:t>choices</a:t>
            </a:r>
            <a:r>
              <a:rPr lang="de-AT" dirty="0" smtClean="0"/>
              <a:t> will not </a:t>
            </a:r>
            <a:r>
              <a:rPr lang="de-AT" dirty="0" err="1" smtClean="0"/>
              <a:t>make</a:t>
            </a:r>
            <a:r>
              <a:rPr lang="de-AT" dirty="0" smtClean="0"/>
              <a:t> a </a:t>
            </a:r>
            <a:r>
              <a:rPr lang="de-AT" dirty="0" err="1" smtClean="0"/>
              <a:t>champion</a:t>
            </a:r>
            <a:r>
              <a:rPr lang="de-AT" dirty="0" smtClean="0"/>
              <a:t> out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player</a:t>
            </a:r>
            <a:r>
              <a:rPr lang="de-AT" dirty="0" smtClean="0"/>
              <a:t> </a:t>
            </a:r>
            <a:r>
              <a:rPr lang="de-AT" dirty="0" err="1" smtClean="0"/>
              <a:t>who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not </a:t>
            </a:r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talent</a:t>
            </a:r>
            <a:r>
              <a:rPr lang="de-AT" dirty="0" smtClean="0"/>
              <a:t>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motivation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succeed</a:t>
            </a:r>
            <a:r>
              <a:rPr lang="de-AT" dirty="0" smtClean="0"/>
              <a:t>, but an </a:t>
            </a:r>
            <a:r>
              <a:rPr lang="de-AT" dirty="0" err="1" smtClean="0"/>
              <a:t>inadequate</a:t>
            </a:r>
            <a:r>
              <a:rPr lang="de-AT" dirty="0" smtClean="0"/>
              <a:t> </a:t>
            </a:r>
            <a:r>
              <a:rPr lang="de-AT" dirty="0" err="1" smtClean="0"/>
              <a:t>diet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prevent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talented</a:t>
            </a:r>
            <a:r>
              <a:rPr lang="de-AT" dirty="0" smtClean="0"/>
              <a:t> individual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making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top!“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Zusammenfassung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e-CH" sz="2800" dirty="0"/>
              <a:t>Man sollte seinen eigenen Flüssigkeitsverlust kennen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CH" sz="2800" dirty="0" smtClean="0"/>
              <a:t>    (</a:t>
            </a:r>
            <a:r>
              <a:rPr lang="de-CH" sz="2800" dirty="0"/>
              <a:t>Gewichtsverlust x 1,5)</a:t>
            </a:r>
          </a:p>
          <a:p>
            <a:pPr>
              <a:lnSpc>
                <a:spcPct val="90000"/>
              </a:lnSpc>
            </a:pPr>
            <a:r>
              <a:rPr lang="de-CH" sz="2800" dirty="0"/>
              <a:t>Bereits in der Vorbereitung den Verlust beginnen zu kompensieren</a:t>
            </a:r>
          </a:p>
          <a:p>
            <a:pPr>
              <a:lnSpc>
                <a:spcPct val="90000"/>
              </a:lnSpc>
            </a:pPr>
            <a:r>
              <a:rPr lang="de-CH" sz="2800" dirty="0"/>
              <a:t>Flüssigkeit wenn möglich alle 10 bis 15 Min. zu sich nehmen (auch kleine Mengen)</a:t>
            </a:r>
          </a:p>
          <a:p>
            <a:pPr>
              <a:lnSpc>
                <a:spcPct val="90000"/>
              </a:lnSpc>
            </a:pPr>
            <a:r>
              <a:rPr lang="de-CH" sz="2800" dirty="0"/>
              <a:t>Nach der Belastung rasch Flüssigkeit zu sich nehmen, am besten kombinierte Kohlenhydratgetränke</a:t>
            </a:r>
          </a:p>
          <a:p>
            <a:pPr>
              <a:lnSpc>
                <a:spcPct val="90000"/>
              </a:lnSpc>
            </a:pPr>
            <a:r>
              <a:rPr lang="de-CH" sz="2800" dirty="0"/>
              <a:t>Alkohol nach der Belastung vermeiden....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50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Einige Links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sfsn.ch</a:t>
            </a:r>
          </a:p>
          <a:p>
            <a:r>
              <a:rPr lang="de-AT" dirty="0" smtClean="0"/>
              <a:t>sge-ssn.ch</a:t>
            </a:r>
          </a:p>
          <a:p>
            <a:r>
              <a:rPr lang="de-AT" dirty="0" smtClean="0"/>
              <a:t>antidoping.ch</a:t>
            </a:r>
          </a:p>
          <a:p>
            <a:r>
              <a:rPr lang="de-AT" dirty="0" smtClean="0"/>
              <a:t>medicare.li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51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Danke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an </a:t>
            </a:r>
            <a:r>
              <a:rPr lang="de-CH" dirty="0" err="1"/>
              <a:t>schöna</a:t>
            </a:r>
            <a:r>
              <a:rPr lang="de-CH" dirty="0"/>
              <a:t> </a:t>
            </a:r>
            <a:r>
              <a:rPr lang="de-CH" dirty="0" err="1"/>
              <a:t>Obed</a:t>
            </a:r>
            <a:r>
              <a:rPr lang="de-CH" dirty="0"/>
              <a:t> und trotzdem </a:t>
            </a:r>
            <a:r>
              <a:rPr lang="de-CH" dirty="0" err="1"/>
              <a:t>no</a:t>
            </a:r>
            <a:r>
              <a:rPr lang="de-CH" dirty="0"/>
              <a:t> viel </a:t>
            </a:r>
            <a:r>
              <a:rPr lang="de-CH" dirty="0" err="1"/>
              <a:t>Fröd</a:t>
            </a:r>
            <a:r>
              <a:rPr lang="de-CH" dirty="0"/>
              <a:t> bim </a:t>
            </a:r>
            <a:r>
              <a:rPr lang="de-CH" dirty="0" err="1"/>
              <a:t>Essa</a:t>
            </a:r>
            <a:r>
              <a:rPr lang="de-CH" dirty="0"/>
              <a:t> und </a:t>
            </a:r>
            <a:r>
              <a:rPr lang="de-CH" dirty="0" err="1" smtClean="0"/>
              <a:t>Trinka</a:t>
            </a:r>
            <a:r>
              <a:rPr lang="de-CH" dirty="0" smtClean="0"/>
              <a:t> und vor allem bim </a:t>
            </a:r>
            <a:r>
              <a:rPr lang="de-CH" smtClean="0"/>
              <a:t>Sportlera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Detailbeispiel: 2 Trainings</a:t>
            </a:r>
            <a:endParaRPr lang="de-AT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7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2500330"/>
                <a:gridCol w="1428760"/>
                <a:gridCol w="2686040"/>
              </a:tblGrid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Zeit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Einheit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Zeitabstand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Zusatzprodukte</a:t>
                      </a:r>
                      <a:endParaRPr lang="de-AT" dirty="0"/>
                    </a:p>
                  </a:txBody>
                  <a:tcPr/>
                </a:tc>
              </a:tr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8.00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Frühstück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 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Burgerstein</a:t>
                      </a:r>
                      <a:r>
                        <a:rPr lang="de-AT" baseline="0" dirty="0" smtClean="0"/>
                        <a:t> Sport</a:t>
                      </a:r>
                      <a:endParaRPr lang="de-AT" dirty="0"/>
                    </a:p>
                  </a:txBody>
                  <a:tcPr/>
                </a:tc>
              </a:tr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10.00 – 11.30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Training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1,5 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Power Pro am Ende</a:t>
                      </a:r>
                      <a:endParaRPr lang="de-AT" dirty="0"/>
                    </a:p>
                  </a:txBody>
                  <a:tcPr/>
                </a:tc>
              </a:tr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13.00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Mittagessen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16.30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Zwischenmahlzeit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 min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Riegel</a:t>
                      </a:r>
                      <a:endParaRPr lang="de-AT" dirty="0"/>
                    </a:p>
                  </a:txBody>
                  <a:tcPr/>
                </a:tc>
              </a:tr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17.00 – 18.30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Training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1,5 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20.00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Abendesssen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Evt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Burgerstein</a:t>
                      </a:r>
                      <a:r>
                        <a:rPr lang="de-AT" baseline="0" dirty="0" smtClean="0"/>
                        <a:t> Sport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53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Detailbeispiel: Turnier/Spiel</a:t>
            </a:r>
            <a:endParaRPr lang="de-AT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7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2500330"/>
                <a:gridCol w="1428760"/>
                <a:gridCol w="2686040"/>
              </a:tblGrid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Zeit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Einheit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Zeitabstand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Zusatzprodukte</a:t>
                      </a:r>
                      <a:endParaRPr lang="de-AT" dirty="0"/>
                    </a:p>
                  </a:txBody>
                  <a:tcPr/>
                </a:tc>
              </a:tr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8.00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Frühstück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Burgerstein</a:t>
                      </a:r>
                      <a:r>
                        <a:rPr lang="de-AT" baseline="0" dirty="0" smtClean="0"/>
                        <a:t> Sport</a:t>
                      </a:r>
                      <a:endParaRPr lang="de-AT" dirty="0"/>
                    </a:p>
                  </a:txBody>
                  <a:tcPr/>
                </a:tc>
              </a:tr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12.30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Tellerservice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8,0 h</a:t>
                      </a:r>
                    </a:p>
                    <a:p>
                      <a:r>
                        <a:rPr lang="de-AT" dirty="0" smtClean="0"/>
                        <a:t>(Spiel)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16.00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Grosse</a:t>
                      </a:r>
                      <a:r>
                        <a:rPr lang="de-AT" baseline="0" dirty="0" smtClean="0"/>
                        <a:t> Mahlzeit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4,0 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19.30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Zwischenmahlzeit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 min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Riegel</a:t>
                      </a:r>
                      <a:endParaRPr lang="de-AT" dirty="0"/>
                    </a:p>
                  </a:txBody>
                  <a:tcPr/>
                </a:tc>
              </a:tr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20.00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Turnier/Spiel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638858">
                <a:tc>
                  <a:txBody>
                    <a:bodyPr/>
                    <a:lstStyle/>
                    <a:p>
                      <a:r>
                        <a:rPr lang="de-AT" dirty="0" smtClean="0"/>
                        <a:t>Ende</a:t>
                      </a:r>
                      <a:r>
                        <a:rPr lang="de-AT" baseline="0" dirty="0" smtClean="0"/>
                        <a:t> T/S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Eiweisse</a:t>
                      </a:r>
                      <a:r>
                        <a:rPr lang="de-AT" dirty="0" smtClean="0"/>
                        <a:t>/</a:t>
                      </a:r>
                      <a:r>
                        <a:rPr lang="de-AT" dirty="0" err="1" smtClean="0"/>
                        <a:t>Kohlenhydr</a:t>
                      </a:r>
                      <a:r>
                        <a:rPr lang="de-AT" dirty="0" smtClean="0"/>
                        <a:t>.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rasch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Regenerationsdrink</a:t>
                      </a:r>
                    </a:p>
                    <a:p>
                      <a:r>
                        <a:rPr lang="de-AT" dirty="0" err="1" smtClean="0"/>
                        <a:t>Burgerstein</a:t>
                      </a:r>
                      <a:r>
                        <a:rPr lang="de-AT" baseline="0" dirty="0" smtClean="0"/>
                        <a:t> Sport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54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Reisen mit Sportlern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709160"/>
          </a:xfrm>
        </p:spPr>
        <p:txBody>
          <a:bodyPr/>
          <a:lstStyle/>
          <a:p>
            <a:r>
              <a:rPr lang="de-AT" dirty="0" smtClean="0"/>
              <a:t>Gute Vorbereitung</a:t>
            </a:r>
          </a:p>
          <a:p>
            <a:pPr lvl="1"/>
            <a:r>
              <a:rPr lang="de-AT" dirty="0" smtClean="0"/>
              <a:t>Athleten</a:t>
            </a:r>
          </a:p>
          <a:p>
            <a:pPr lvl="1"/>
            <a:r>
              <a:rPr lang="de-AT" dirty="0" smtClean="0"/>
              <a:t>Trainer, Betreuer, Offizielle</a:t>
            </a:r>
          </a:p>
          <a:p>
            <a:pPr lvl="1"/>
            <a:r>
              <a:rPr lang="de-AT" dirty="0" smtClean="0"/>
              <a:t>Klima</a:t>
            </a:r>
          </a:p>
          <a:p>
            <a:pPr lvl="1"/>
            <a:r>
              <a:rPr lang="de-AT" dirty="0" smtClean="0"/>
              <a:t>Geographie, Umwelt</a:t>
            </a:r>
          </a:p>
          <a:p>
            <a:pPr lvl="1"/>
            <a:r>
              <a:rPr lang="de-AT" dirty="0" smtClean="0"/>
              <a:t>Unterkunft &gt; </a:t>
            </a:r>
            <a:r>
              <a:rPr lang="de-AT" dirty="0" smtClean="0">
                <a:solidFill>
                  <a:srgbClr val="FFFF00"/>
                </a:solidFill>
              </a:rPr>
              <a:t>Küche</a:t>
            </a:r>
            <a:r>
              <a:rPr lang="de-AT" dirty="0" smtClean="0"/>
              <a:t>?</a:t>
            </a:r>
          </a:p>
          <a:p>
            <a:pPr lvl="1"/>
            <a:r>
              <a:rPr lang="de-AT" dirty="0" smtClean="0"/>
              <a:t>Schlafrhythmus</a:t>
            </a:r>
          </a:p>
          <a:p>
            <a:pPr lvl="1"/>
            <a:r>
              <a:rPr lang="de-AT" dirty="0" smtClean="0"/>
              <a:t>Reiseplanung, auch </a:t>
            </a:r>
            <a:r>
              <a:rPr lang="de-AT" dirty="0" smtClean="0">
                <a:solidFill>
                  <a:srgbClr val="FFFF00"/>
                </a:solidFill>
              </a:rPr>
              <a:t>Ernährung</a:t>
            </a:r>
          </a:p>
          <a:p>
            <a:pPr lvl="1"/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429388" y="2143116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rgbClr val="FFFF00"/>
                </a:solidFill>
              </a:rPr>
              <a:t>Auch medizinisch</a:t>
            </a:r>
            <a:endParaRPr lang="de-A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Reisen mit Sportlern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Während Aufenthalt</a:t>
            </a:r>
          </a:p>
          <a:p>
            <a:pPr lvl="1"/>
            <a:r>
              <a:rPr lang="de-AT" dirty="0" smtClean="0"/>
              <a:t>Gute Zeitliche Planung</a:t>
            </a:r>
          </a:p>
          <a:p>
            <a:pPr lvl="2"/>
            <a:r>
              <a:rPr lang="de-AT" dirty="0" smtClean="0"/>
              <a:t>Das Wichtigste ist die Freizeitplanung</a:t>
            </a:r>
          </a:p>
          <a:p>
            <a:pPr lvl="1"/>
            <a:r>
              <a:rPr lang="de-AT" dirty="0" smtClean="0"/>
              <a:t>Ernährung und –</a:t>
            </a:r>
            <a:r>
              <a:rPr lang="de-AT" dirty="0" err="1" smtClean="0"/>
              <a:t>zeiten</a:t>
            </a:r>
            <a:r>
              <a:rPr lang="de-AT" dirty="0" smtClean="0"/>
              <a:t> fixieren</a:t>
            </a:r>
          </a:p>
          <a:p>
            <a:pPr lvl="1"/>
            <a:r>
              <a:rPr lang="de-AT" dirty="0" smtClean="0"/>
              <a:t>Genügend sichere Getränke organisieren</a:t>
            </a:r>
          </a:p>
          <a:p>
            <a:pPr lvl="1"/>
            <a:r>
              <a:rPr lang="de-AT" dirty="0" err="1" smtClean="0"/>
              <a:t>Athleteninformation</a:t>
            </a:r>
            <a:endParaRPr lang="de-AT" dirty="0" smtClean="0"/>
          </a:p>
          <a:p>
            <a:pPr lvl="2"/>
            <a:r>
              <a:rPr lang="de-AT" dirty="0" smtClean="0"/>
              <a:t>Verhalten (Anstand/Respekt/Sexualverhalten)</a:t>
            </a:r>
          </a:p>
          <a:p>
            <a:pPr lvl="2"/>
            <a:r>
              <a:rPr lang="de-AT" dirty="0" smtClean="0"/>
              <a:t>Doping</a:t>
            </a:r>
          </a:p>
          <a:p>
            <a:pPr lvl="2"/>
            <a:endParaRPr lang="de-AT" dirty="0" smtClean="0"/>
          </a:p>
          <a:p>
            <a:r>
              <a:rPr lang="de-AT" dirty="0" smtClean="0"/>
              <a:t>Nach dem Aufenthalt</a:t>
            </a:r>
          </a:p>
          <a:p>
            <a:pPr lvl="1"/>
            <a:r>
              <a:rPr lang="de-AT" dirty="0" smtClean="0"/>
              <a:t>Aufarbeitung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56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Vorschlag fürs Lunchpaket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/>
              <a:t>Sandwich mit Fleisch/Fisch, evt. mit Sauce</a:t>
            </a:r>
          </a:p>
          <a:p>
            <a:pPr>
              <a:lnSpc>
                <a:spcPct val="90000"/>
              </a:lnSpc>
            </a:pPr>
            <a:r>
              <a:rPr lang="de-CH"/>
              <a:t>Käse</a:t>
            </a:r>
          </a:p>
          <a:p>
            <a:pPr>
              <a:lnSpc>
                <a:spcPct val="90000"/>
              </a:lnSpc>
            </a:pPr>
            <a:r>
              <a:rPr lang="de-CH"/>
              <a:t>Eine Frucht (Apfel, Birne, Banane..)</a:t>
            </a:r>
          </a:p>
          <a:p>
            <a:pPr>
              <a:lnSpc>
                <a:spcPct val="90000"/>
              </a:lnSpc>
            </a:pPr>
            <a:r>
              <a:rPr lang="de-CH"/>
              <a:t>Yoghurt/Quark, evt. mit Müsli</a:t>
            </a:r>
          </a:p>
          <a:p>
            <a:pPr>
              <a:lnSpc>
                <a:spcPct val="90000"/>
              </a:lnSpc>
            </a:pPr>
            <a:r>
              <a:rPr lang="de-CH"/>
              <a:t>Fettarmer Riegel</a:t>
            </a:r>
          </a:p>
          <a:p>
            <a:pPr>
              <a:lnSpc>
                <a:spcPct val="90000"/>
              </a:lnSpc>
            </a:pPr>
            <a:r>
              <a:rPr lang="de-CH"/>
              <a:t>Genügend Flüssigkeit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CH"/>
              <a:t>   (Wasser, Sportgetränke etc.)</a:t>
            </a:r>
          </a:p>
          <a:p>
            <a:pPr>
              <a:lnSpc>
                <a:spcPct val="90000"/>
              </a:lnSpc>
            </a:pPr>
            <a:r>
              <a:rPr lang="de-CH"/>
              <a:t>Regenerations-Drink (Sportdrink, Comella)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57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Vorschläge für Sportdrinks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Sollten durch Swiss </a:t>
            </a:r>
            <a:r>
              <a:rPr lang="de-CH" dirty="0" err="1"/>
              <a:t>Olympic</a:t>
            </a:r>
            <a:r>
              <a:rPr lang="de-CH" dirty="0"/>
              <a:t> getestet und anerkannt sein (Doping!)</a:t>
            </a:r>
          </a:p>
          <a:p>
            <a:r>
              <a:rPr lang="de-CH" dirty="0"/>
              <a:t>Individuell Ausprobieren</a:t>
            </a:r>
          </a:p>
          <a:p>
            <a:r>
              <a:rPr lang="de-CH" dirty="0"/>
              <a:t>z.B. </a:t>
            </a:r>
            <a:r>
              <a:rPr lang="de-CH" dirty="0" err="1" smtClean="0"/>
              <a:t>Winforce</a:t>
            </a:r>
            <a:r>
              <a:rPr lang="de-CH" dirty="0" smtClean="0"/>
              <a:t>, </a:t>
            </a:r>
            <a:r>
              <a:rPr lang="de-CH" dirty="0" err="1" smtClean="0"/>
              <a:t>Sportvital</a:t>
            </a:r>
            <a:r>
              <a:rPr lang="de-CH" dirty="0" smtClean="0"/>
              <a:t>, </a:t>
            </a:r>
            <a:r>
              <a:rPr lang="de-CH" dirty="0" err="1" smtClean="0"/>
              <a:t>Sponsor,Verofit</a:t>
            </a:r>
            <a:r>
              <a:rPr lang="de-CH" dirty="0"/>
              <a:t>, </a:t>
            </a:r>
            <a:r>
              <a:rPr lang="de-CH" dirty="0" err="1"/>
              <a:t>Isostar</a:t>
            </a:r>
            <a:endParaRPr lang="de-CH" dirty="0"/>
          </a:p>
          <a:p>
            <a:r>
              <a:rPr lang="de-CH" dirty="0"/>
              <a:t>Ideal wenn es vom gleichen Produkt auch </a:t>
            </a:r>
            <a:r>
              <a:rPr lang="de-CH" dirty="0" err="1"/>
              <a:t>Regi</a:t>
            </a:r>
            <a:r>
              <a:rPr lang="de-CH" dirty="0"/>
              <a:t>-Drinks etc. gibt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58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Zusammenfassung Essen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Ausgeglichene Ernährung mit Haupt- und Zwischenmahlzeiten</a:t>
            </a:r>
          </a:p>
          <a:p>
            <a:r>
              <a:rPr lang="de-CH" dirty="0"/>
              <a:t>Viel Kohlenhydrate, Mässig kombinierte Eiweisse, wenig Fett</a:t>
            </a:r>
          </a:p>
          <a:p>
            <a:r>
              <a:rPr lang="de-CH" dirty="0"/>
              <a:t>Wichtig: Kohlenhydrate vor und vor allem rasch nach dem Sport (hoher Index</a:t>
            </a:r>
            <a:r>
              <a:rPr lang="de-CH" dirty="0" smtClean="0"/>
              <a:t>), REGENERATION!</a:t>
            </a:r>
            <a:endParaRPr lang="de-CH" dirty="0"/>
          </a:p>
          <a:p>
            <a:r>
              <a:rPr lang="de-CH" dirty="0"/>
              <a:t>Zusatzernährung anpassen (Belastung, Klima</a:t>
            </a:r>
            <a:r>
              <a:rPr lang="de-CH" dirty="0" smtClean="0"/>
              <a:t>)</a:t>
            </a:r>
          </a:p>
          <a:p>
            <a:r>
              <a:rPr lang="de-CH" dirty="0" smtClean="0"/>
              <a:t>Mineralstoffe und Vitamine nicht vergessen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59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Arzt – meine Rolle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Prävention (Beratung, Vorträge </a:t>
            </a:r>
            <a:r>
              <a:rPr lang="de-AT" dirty="0" err="1" smtClean="0"/>
              <a:t>etc</a:t>
            </a:r>
            <a:r>
              <a:rPr lang="de-AT" dirty="0" smtClean="0"/>
              <a:t>)</a:t>
            </a:r>
          </a:p>
          <a:p>
            <a:r>
              <a:rPr lang="de-AT" dirty="0" smtClean="0"/>
              <a:t>Identifizierung von Ernährungsfehlern, Defiziten</a:t>
            </a:r>
          </a:p>
          <a:p>
            <a:r>
              <a:rPr lang="de-AT" dirty="0" smtClean="0"/>
              <a:t>Wie richtig ersetzen</a:t>
            </a:r>
          </a:p>
          <a:p>
            <a:r>
              <a:rPr lang="de-AT" dirty="0" smtClean="0"/>
              <a:t>Beratung bei </a:t>
            </a:r>
            <a:r>
              <a:rPr lang="de-AT" dirty="0" err="1" smtClean="0"/>
              <a:t>Spezialernährungen</a:t>
            </a:r>
            <a:endParaRPr lang="de-AT" dirty="0" smtClean="0"/>
          </a:p>
          <a:p>
            <a:pPr lvl="1"/>
            <a:r>
              <a:rPr lang="de-AT" dirty="0" smtClean="0"/>
              <a:t>Krankheiten (Diabetes, </a:t>
            </a:r>
            <a:r>
              <a:rPr lang="de-AT" dirty="0" err="1" smtClean="0"/>
              <a:t>Zöliakie</a:t>
            </a:r>
            <a:r>
              <a:rPr lang="de-AT" dirty="0" smtClean="0"/>
              <a:t>, Psychische </a:t>
            </a:r>
            <a:r>
              <a:rPr lang="de-AT" dirty="0" err="1" smtClean="0"/>
              <a:t>Erkr</a:t>
            </a:r>
            <a:r>
              <a:rPr lang="de-AT" dirty="0" smtClean="0"/>
              <a:t>.)</a:t>
            </a:r>
          </a:p>
          <a:p>
            <a:pPr lvl="1"/>
            <a:r>
              <a:rPr lang="de-AT" dirty="0" smtClean="0"/>
              <a:t>Religiöse, kulturelle, ethische Gründe</a:t>
            </a:r>
          </a:p>
          <a:p>
            <a:pPr lvl="1"/>
            <a:r>
              <a:rPr lang="de-AT" dirty="0" smtClean="0"/>
              <a:t>Sportlich bedingt (Kampfsport)</a:t>
            </a:r>
          </a:p>
          <a:p>
            <a:pPr lvl="1"/>
            <a:r>
              <a:rPr lang="de-AT" dirty="0" smtClean="0"/>
              <a:t>Nach Verletzungen</a:t>
            </a:r>
          </a:p>
          <a:p>
            <a:r>
              <a:rPr lang="de-AT" dirty="0" smtClean="0"/>
              <a:t>Spezialfall: </a:t>
            </a:r>
            <a:r>
              <a:rPr lang="de-AT" dirty="0" err="1" smtClean="0"/>
              <a:t>Female</a:t>
            </a:r>
            <a:r>
              <a:rPr lang="de-AT" dirty="0" smtClean="0"/>
              <a:t> </a:t>
            </a:r>
            <a:r>
              <a:rPr lang="de-AT" dirty="0" err="1" smtClean="0"/>
              <a:t>athlete</a:t>
            </a:r>
            <a:r>
              <a:rPr lang="de-AT" dirty="0" smtClean="0"/>
              <a:t> </a:t>
            </a:r>
            <a:r>
              <a:rPr lang="de-AT" dirty="0" err="1" smtClean="0"/>
              <a:t>triade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Zusammenfassung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Trinken ist ein wichtiges Element </a:t>
            </a:r>
          </a:p>
          <a:p>
            <a:r>
              <a:rPr lang="de-CH" dirty="0"/>
              <a:t>Es steigert und erhält vor allem die Leistungsfähigkeit </a:t>
            </a:r>
            <a:endParaRPr lang="de-CH" dirty="0" smtClean="0"/>
          </a:p>
          <a:p>
            <a:pPr>
              <a:buNone/>
            </a:pPr>
            <a:r>
              <a:rPr lang="de-CH" dirty="0" smtClean="0"/>
              <a:t>	(</a:t>
            </a:r>
            <a:r>
              <a:rPr lang="de-CH" dirty="0"/>
              <a:t>Ausdauer, Koordination, Konzentration, mentale Stärke etc.)</a:t>
            </a:r>
          </a:p>
          <a:p>
            <a:pPr>
              <a:buFont typeface="Wingdings" pitchFamily="2" charset="2"/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60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Zusammenfassung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e-CH" sz="2800" dirty="0"/>
              <a:t>Man sollte seinen eigenen Flüssigkeitsverlust kennen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CH" sz="2800" dirty="0" smtClean="0"/>
              <a:t>    (</a:t>
            </a:r>
            <a:r>
              <a:rPr lang="de-CH" sz="2800" dirty="0"/>
              <a:t>Gewichtsverlust x 1,5)</a:t>
            </a:r>
          </a:p>
          <a:p>
            <a:pPr>
              <a:lnSpc>
                <a:spcPct val="90000"/>
              </a:lnSpc>
            </a:pPr>
            <a:r>
              <a:rPr lang="de-CH" sz="2800" dirty="0"/>
              <a:t>Bereits in der Vorbereitung den Verlust beginnen zu kompensieren</a:t>
            </a:r>
          </a:p>
          <a:p>
            <a:pPr>
              <a:lnSpc>
                <a:spcPct val="90000"/>
              </a:lnSpc>
            </a:pPr>
            <a:r>
              <a:rPr lang="de-CH" sz="2800" dirty="0"/>
              <a:t>Flüssigkeit wenn möglich alle 10 bis 15 Min. zu sich nehmen (auch kleine Mengen)</a:t>
            </a:r>
          </a:p>
          <a:p>
            <a:pPr>
              <a:lnSpc>
                <a:spcPct val="90000"/>
              </a:lnSpc>
            </a:pPr>
            <a:r>
              <a:rPr lang="de-CH" sz="2800" dirty="0"/>
              <a:t>Nach der Belastung rasch Flüssigkeit zu sich nehmen, am besten kombinierte Kohlenhydratgetränke</a:t>
            </a:r>
          </a:p>
          <a:p>
            <a:pPr>
              <a:lnSpc>
                <a:spcPct val="90000"/>
              </a:lnSpc>
            </a:pPr>
            <a:r>
              <a:rPr lang="de-CH" sz="2800" dirty="0"/>
              <a:t>Alkohol nach der Belastung vermeiden....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61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Ernährung -  Gefahren</a:t>
            </a:r>
            <a:endParaRPr lang="de-CH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Viele „Gurus“, viel </a:t>
            </a:r>
            <a:r>
              <a:rPr lang="de-CH" dirty="0" smtClean="0"/>
              <a:t>Aberglaube</a:t>
            </a:r>
          </a:p>
          <a:p>
            <a:r>
              <a:rPr lang="de-CH" dirty="0" smtClean="0"/>
              <a:t>Enormer </a:t>
            </a:r>
            <a:r>
              <a:rPr lang="de-CH" dirty="0" smtClean="0"/>
              <a:t>Wirtschaftszweig</a:t>
            </a:r>
          </a:p>
          <a:p>
            <a:r>
              <a:rPr lang="de-CH" dirty="0" smtClean="0"/>
              <a:t>Viele Wunderdiäten</a:t>
            </a:r>
            <a:endParaRPr lang="de-CH" dirty="0"/>
          </a:p>
          <a:p>
            <a:r>
              <a:rPr lang="de-CH" dirty="0"/>
              <a:t>Wenige, die wissenschaftlich fundierte Aussagen </a:t>
            </a:r>
            <a:r>
              <a:rPr lang="de-CH" dirty="0" smtClean="0"/>
              <a:t>machen</a:t>
            </a:r>
          </a:p>
          <a:p>
            <a:r>
              <a:rPr lang="de-CH" dirty="0" smtClean="0"/>
              <a:t>Viele Fehlinformation</a:t>
            </a:r>
            <a:endParaRPr lang="de-CH" dirty="0"/>
          </a:p>
          <a:p>
            <a:r>
              <a:rPr lang="de-CH" dirty="0"/>
              <a:t>Die Rolle der Zusatzernährung wird häufig </a:t>
            </a:r>
            <a:r>
              <a:rPr lang="de-CH" dirty="0" smtClean="0"/>
              <a:t>überschätzt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Ernährung - Gefahren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Zusatzernährung als „natürliches Produkt“</a:t>
            </a:r>
          </a:p>
          <a:p>
            <a:r>
              <a:rPr lang="de-AT" dirty="0" smtClean="0"/>
              <a:t>Unterschiedliche  Vorstellungen betr. dem eigenen Körper</a:t>
            </a:r>
          </a:p>
          <a:p>
            <a:r>
              <a:rPr lang="de-AT" dirty="0" smtClean="0"/>
              <a:t>Falsche Beratung im Umfeld</a:t>
            </a:r>
          </a:p>
          <a:p>
            <a:r>
              <a:rPr lang="de-AT" dirty="0" smtClean="0"/>
              <a:t>Falsche Ernährung birgt gesundheitliche Risiken &gt; </a:t>
            </a:r>
            <a:r>
              <a:rPr lang="de-AT" dirty="0" err="1" smtClean="0"/>
              <a:t>Leistungseinbusse</a:t>
            </a:r>
            <a:endParaRPr lang="de-AT" dirty="0" smtClean="0"/>
          </a:p>
          <a:p>
            <a:r>
              <a:rPr lang="de-AT" dirty="0" smtClean="0"/>
              <a:t>Im Profibereich u.a. Sponsoring?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/>
              <a:t>Zusammensetzung der Nahrung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Kohlenhydrate</a:t>
            </a:r>
          </a:p>
          <a:p>
            <a:r>
              <a:rPr lang="de-CH" dirty="0"/>
              <a:t>Eiweisse</a:t>
            </a:r>
          </a:p>
          <a:p>
            <a:r>
              <a:rPr lang="de-CH" dirty="0"/>
              <a:t>Fette</a:t>
            </a:r>
          </a:p>
          <a:p>
            <a:r>
              <a:rPr lang="de-CH" dirty="0"/>
              <a:t>Vitamine</a:t>
            </a:r>
          </a:p>
          <a:p>
            <a:r>
              <a:rPr lang="de-CH" dirty="0"/>
              <a:t>Mineralstoffe</a:t>
            </a:r>
          </a:p>
          <a:p>
            <a:r>
              <a:rPr lang="de-CH" dirty="0"/>
              <a:t>Flüssigkeit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22.2.16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Ecki Hermann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32A5-D0DB-446C-8497-25157C85E20C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Benutzerdefiniert 2">
      <a:dk1>
        <a:srgbClr val="007DEA"/>
      </a:dk1>
      <a:lt1>
        <a:srgbClr val="FFFFFF"/>
      </a:lt1>
      <a:dk2>
        <a:srgbClr val="007DEA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1922</Words>
  <Application>Microsoft Office PowerPoint</Application>
  <PresentationFormat>Bildschirmpräsentation (4:3)</PresentationFormat>
  <Paragraphs>577</Paragraphs>
  <Slides>61</Slides>
  <Notes>36</Notes>
  <HiddenSlides>0</HiddenSlides>
  <MMClips>2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3" baseType="lpstr">
      <vt:lpstr>Ananke</vt:lpstr>
      <vt:lpstr>Acrobat Document</vt:lpstr>
      <vt:lpstr>Ernährung und SPort</vt:lpstr>
      <vt:lpstr>PowerPoint-Präsentation</vt:lpstr>
      <vt:lpstr>Sport und Erfolg</vt:lpstr>
      <vt:lpstr>Ernährung, wichtig?</vt:lpstr>
      <vt:lpstr>Ernährung, wichtig?</vt:lpstr>
      <vt:lpstr>Arzt – meine Rolle</vt:lpstr>
      <vt:lpstr>Ernährung -  Gefahren</vt:lpstr>
      <vt:lpstr>Ernährung - Gefahren</vt:lpstr>
      <vt:lpstr>Zusammensetzung der Nahrung</vt:lpstr>
      <vt:lpstr>Lebens-mittel-pyramide</vt:lpstr>
      <vt:lpstr>Welches sind Kohlenhydrate (KH)?</vt:lpstr>
      <vt:lpstr>Kohlenhydrate und  Glykämischer Index (GI)</vt:lpstr>
      <vt:lpstr>Hoher glykämischer Index (&gt;85)</vt:lpstr>
      <vt:lpstr>Mittlerer glykämischer Index (60-85)</vt:lpstr>
      <vt:lpstr>Tiefer glykämischer Index (&lt;60)</vt:lpstr>
      <vt:lpstr>Wann KH mit hohem Index?</vt:lpstr>
      <vt:lpstr>Wann KH mit tieferem Index?</vt:lpstr>
      <vt:lpstr>Welches sind Eiweisse (Proteine)?</vt:lpstr>
      <vt:lpstr>Eiweisse</vt:lpstr>
      <vt:lpstr>Fette</vt:lpstr>
      <vt:lpstr>Fette</vt:lpstr>
      <vt:lpstr>Warum essen?</vt:lpstr>
      <vt:lpstr>Wann essen?</vt:lpstr>
      <vt:lpstr>Wann Essen?</vt:lpstr>
      <vt:lpstr>Was essen?</vt:lpstr>
      <vt:lpstr>Was Essen ?</vt:lpstr>
      <vt:lpstr>Wieviel essen?</vt:lpstr>
      <vt:lpstr>Zusatzernährung</vt:lpstr>
      <vt:lpstr>Eisen</vt:lpstr>
      <vt:lpstr>Eisen</vt:lpstr>
      <vt:lpstr>Eisen</vt:lpstr>
      <vt:lpstr>Vit. B12</vt:lpstr>
      <vt:lpstr>Vit B12</vt:lpstr>
      <vt:lpstr>Vit D</vt:lpstr>
      <vt:lpstr>Vit D</vt:lpstr>
      <vt:lpstr>Kreatin</vt:lpstr>
      <vt:lpstr>Koffein</vt:lpstr>
      <vt:lpstr>Zusatzernährung und Doping</vt:lpstr>
      <vt:lpstr>Zusammenfassung Essen</vt:lpstr>
      <vt:lpstr>PowerPoint-Präsentation</vt:lpstr>
      <vt:lpstr>PowerPoint-Präsentation</vt:lpstr>
      <vt:lpstr>Warum ?</vt:lpstr>
      <vt:lpstr>Dehydratation (Austrocknung)</vt:lpstr>
      <vt:lpstr>Wieviel?</vt:lpstr>
      <vt:lpstr>Wann?</vt:lpstr>
      <vt:lpstr>Was?</vt:lpstr>
      <vt:lpstr>Regenerationsdrinks</vt:lpstr>
      <vt:lpstr>Regeneration</vt:lpstr>
      <vt:lpstr>Zusammenfassung</vt:lpstr>
      <vt:lpstr>Zusammenfassung</vt:lpstr>
      <vt:lpstr>Einige Links</vt:lpstr>
      <vt:lpstr>Danke </vt:lpstr>
      <vt:lpstr>Detailbeispiel: 2 Trainings</vt:lpstr>
      <vt:lpstr>Detailbeispiel: Turnier/Spiel</vt:lpstr>
      <vt:lpstr>Reisen mit Sportlern</vt:lpstr>
      <vt:lpstr>Reisen mit Sportlern</vt:lpstr>
      <vt:lpstr>Vorschlag fürs Lunchpaket</vt:lpstr>
      <vt:lpstr>Vorschläge für Sportdrinks</vt:lpstr>
      <vt:lpstr>Zusammenfassung Essen</vt:lpstr>
      <vt:lpstr>Zusammenfassung</vt:lpstr>
      <vt:lpstr>Zusammenfassung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Tschutta und Trinka</dc:title>
  <dc:creator>-</dc:creator>
  <cp:lastModifiedBy>Rüdiger Hermann</cp:lastModifiedBy>
  <cp:revision>119</cp:revision>
  <dcterms:created xsi:type="dcterms:W3CDTF">2005-03-23T20:08:30Z</dcterms:created>
  <dcterms:modified xsi:type="dcterms:W3CDTF">2016-02-19T11:05:15Z</dcterms:modified>
</cp:coreProperties>
</file>